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7" r:id="rId3"/>
    <p:sldMasterId id="2147483710" r:id="rId4"/>
  </p:sldMasterIdLst>
  <p:sldIdLst>
    <p:sldId id="295" r:id="rId5"/>
    <p:sldId id="296" r:id="rId6"/>
    <p:sldId id="309" r:id="rId7"/>
    <p:sldId id="297" r:id="rId8"/>
    <p:sldId id="298" r:id="rId9"/>
    <p:sldId id="299" r:id="rId10"/>
    <p:sldId id="300" r:id="rId11"/>
    <p:sldId id="301" r:id="rId12"/>
    <p:sldId id="302" r:id="rId13"/>
    <p:sldId id="303" r:id="rId14"/>
    <p:sldId id="30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E41"/>
    <a:srgbClr val="00B0F0"/>
    <a:srgbClr val="533EEC"/>
    <a:srgbClr val="6B489D"/>
    <a:srgbClr val="9933F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660"/>
  </p:normalViewPr>
  <p:slideViewPr>
    <p:cSldViewPr snapToGrid="0">
      <p:cViewPr varScale="1">
        <p:scale>
          <a:sx n="90" d="100"/>
          <a:sy n="90" d="100"/>
        </p:scale>
        <p:origin x="158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FB8AC0-EC96-4C87-89CB-5B87CB998DF7}" type="datetimeFigureOut">
              <a:rPr lang="en-US" smtClean="0"/>
              <a:t>4/12/2023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234929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FB8AC0-EC96-4C87-89CB-5B87CB998DF7}" type="datetimeFigureOut">
              <a:rPr lang="en-US" smtClean="0"/>
              <a:t>4/12/2023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311708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FB8AC0-EC96-4C87-89CB-5B87CB998DF7}" type="datetimeFigureOut">
              <a:rPr lang="en-US" smtClean="0"/>
              <a:t>4/12/2023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2896194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Z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ZA" dirty="0"/>
          </a:p>
        </p:txBody>
      </p:sp>
      <p:sp>
        <p:nvSpPr>
          <p:cNvPr id="4" name="Rectangle 4"/>
          <p:cNvSpPr>
            <a:spLocks noGrp="1" noChangeArrowheads="1"/>
          </p:cNvSpPr>
          <p:nvPr>
            <p:ph type="dt" sz="half" idx="10"/>
          </p:nvPr>
        </p:nvSpPr>
        <p:spPr>
          <a:ln/>
        </p:spPr>
        <p:txBody>
          <a:bodyPr/>
          <a:lstStyle>
            <a:lvl1pPr>
              <a:defRPr/>
            </a:lvl1pPr>
          </a:lstStyle>
          <a:p>
            <a:pPr>
              <a:defRPr/>
            </a:pPr>
            <a:fld id="{C2FB3BE0-D3F4-4492-8DDC-EEA4E9D25A89}"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93994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4EFFF48C-FF40-44FD-8E8B-392EF72E8889}"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039308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all"/>
            </a:lvl1pPr>
          </a:lstStyle>
          <a:p>
            <a:r>
              <a:rPr lang="en-US" dirty="0"/>
              <a:t>Click to edit Master title style</a:t>
            </a:r>
            <a:endParaRPr lang="en-Z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AE93A6E-5695-4274-956E-7514E5D5D88F}"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49910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250825" y="1412875"/>
            <a:ext cx="4279900" cy="471328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Content Placeholder 3"/>
          <p:cNvSpPr>
            <a:spLocks noGrp="1"/>
          </p:cNvSpPr>
          <p:nvPr>
            <p:ph sz="half" idx="2"/>
          </p:nvPr>
        </p:nvSpPr>
        <p:spPr>
          <a:xfrm>
            <a:off x="4683125" y="1412875"/>
            <a:ext cx="4281488" cy="471328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5" name="Rectangle 4"/>
          <p:cNvSpPr>
            <a:spLocks noGrp="1" noChangeArrowheads="1"/>
          </p:cNvSpPr>
          <p:nvPr>
            <p:ph type="dt" sz="half" idx="10"/>
          </p:nvPr>
        </p:nvSpPr>
        <p:spPr>
          <a:ln/>
        </p:spPr>
        <p:txBody>
          <a:bodyPr/>
          <a:lstStyle>
            <a:lvl1pPr>
              <a:defRPr/>
            </a:lvl1pPr>
          </a:lstStyle>
          <a:p>
            <a:pPr>
              <a:defRPr/>
            </a:pPr>
            <a:fld id="{A280F027-DC74-4EE6-B2FE-3A794C486485}" type="datetimeFigureOut">
              <a:rPr lang="en-US"/>
              <a:pPr>
                <a:defRPr/>
              </a:pPr>
              <a:t>4/12/2023</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531247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7" name="Rectangle 4"/>
          <p:cNvSpPr>
            <a:spLocks noGrp="1" noChangeArrowheads="1"/>
          </p:cNvSpPr>
          <p:nvPr>
            <p:ph type="dt" sz="half" idx="10"/>
          </p:nvPr>
        </p:nvSpPr>
        <p:spPr>
          <a:ln/>
        </p:spPr>
        <p:txBody>
          <a:bodyPr/>
          <a:lstStyle>
            <a:lvl1pPr>
              <a:defRPr/>
            </a:lvl1pPr>
          </a:lstStyle>
          <a:p>
            <a:pPr>
              <a:defRPr/>
            </a:pPr>
            <a:fld id="{34765844-18EB-4B51-BCDF-3E945F99E92C}" type="datetimeFigureOut">
              <a:rPr lang="en-US"/>
              <a:pPr>
                <a:defRPr/>
              </a:pPr>
              <a:t>4/12/2023</a:t>
            </a:fld>
            <a:endParaRPr lang="en-ZA"/>
          </a:p>
        </p:txBody>
      </p:sp>
      <p:sp>
        <p:nvSpPr>
          <p:cNvPr id="8"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883844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fld id="{FB6FAA8D-492E-4E3B-A3D7-5723B98D152D}" type="datetimeFigureOut">
              <a:rPr lang="en-US"/>
              <a:pPr>
                <a:defRPr/>
              </a:pPr>
              <a:t>4/12/2023</a:t>
            </a:fld>
            <a:endParaRPr lang="en-ZA"/>
          </a:p>
        </p:txBody>
      </p:sp>
      <p:sp>
        <p:nvSpPr>
          <p:cNvPr id="4"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5319897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5528988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702BBF0-D61E-4345-AFFC-97F226F085A4}" type="datetimeFigureOut">
              <a:rPr lang="en-US"/>
              <a:pPr>
                <a:defRPr/>
              </a:pPr>
              <a:t>4/12/2023</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57175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3FB8AC0-EC96-4C87-89CB-5B87CB998DF7}" type="datetimeFigureOut">
              <a:rPr lang="en-US" smtClean="0"/>
              <a:t>4/12/2023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
        <p:nvSpPr>
          <p:cNvPr id="7" name="Rectangle 6"/>
          <p:cNvSpPr/>
          <p:nvPr userDrawn="1"/>
        </p:nvSpPr>
        <p:spPr>
          <a:xfrm>
            <a:off x="457200" y="1419237"/>
            <a:ext cx="8229600" cy="68239"/>
          </a:xfrm>
          <a:prstGeom prst="rect">
            <a:avLst/>
          </a:prstGeom>
          <a:solidFill>
            <a:srgbClr val="D0D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 name="Title 1"/>
          <p:cNvSpPr>
            <a:spLocks noGrp="1"/>
          </p:cNvSpPr>
          <p:nvPr>
            <p:ph type="title"/>
          </p:nvPr>
        </p:nvSpPr>
        <p:spPr>
          <a:solidFill>
            <a:schemeClr val="bg1">
              <a:lumMod val="75000"/>
            </a:schemeClr>
          </a:solidFill>
        </p:spPr>
        <p:txBody>
          <a:bodyPr>
            <a:normAutofit/>
          </a:bodyPr>
          <a:lstStyle>
            <a:lvl1pPr algn="l">
              <a:defRPr sz="4000"/>
            </a:lvl1pPr>
          </a:lstStyle>
          <a:p>
            <a:r>
              <a:rPr lang="en-US" dirty="0"/>
              <a:t>Click to edit Master title style</a:t>
            </a:r>
          </a:p>
        </p:txBody>
      </p:sp>
    </p:spTree>
    <p:extLst>
      <p:ext uri="{BB962C8B-B14F-4D97-AF65-F5344CB8AC3E}">
        <p14:creationId xmlns:p14="http://schemas.microsoft.com/office/powerpoint/2010/main" val="3907974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4040E14-DCD5-4FEA-A884-6314A72F1878}" type="datetimeFigureOut">
              <a:rPr lang="en-US"/>
              <a:pPr>
                <a:defRPr/>
              </a:pPr>
              <a:t>4/12/2023</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5722387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D32097E1-AED1-4688-899B-9835FE7BBC9D}"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0910535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88913"/>
            <a:ext cx="2286000" cy="5937250"/>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0" y="188913"/>
            <a:ext cx="67056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8D962AAE-2C7B-43BF-9F75-938A1873E141}"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4180528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88913"/>
            <a:ext cx="9144000" cy="719137"/>
          </a:xfrm>
        </p:spPr>
        <p:txBody>
          <a:bodyPr/>
          <a:lstStyle/>
          <a:p>
            <a:r>
              <a:rPr lang="en-US"/>
              <a:t>Click to edit Master title style</a:t>
            </a:r>
            <a:endParaRPr lang="en-ZA"/>
          </a:p>
        </p:txBody>
      </p:sp>
      <p:sp>
        <p:nvSpPr>
          <p:cNvPr id="3" name="Table Placeholder 2"/>
          <p:cNvSpPr>
            <a:spLocks noGrp="1"/>
          </p:cNvSpPr>
          <p:nvPr>
            <p:ph type="tbl" idx="1"/>
          </p:nvPr>
        </p:nvSpPr>
        <p:spPr>
          <a:xfrm>
            <a:off x="250825" y="1412875"/>
            <a:ext cx="8713788" cy="4713288"/>
          </a:xfrm>
        </p:spPr>
        <p:txBody>
          <a:bodyPr/>
          <a:lstStyle/>
          <a:p>
            <a:pPr lvl="0"/>
            <a:r>
              <a:rPr lang="en-US" noProof="0"/>
              <a:t>Click icon to add table</a:t>
            </a:r>
            <a:endParaRPr lang="en-ZA" noProof="0"/>
          </a:p>
        </p:txBody>
      </p:sp>
      <p:sp>
        <p:nvSpPr>
          <p:cNvPr id="4" name="Rectangle 4"/>
          <p:cNvSpPr>
            <a:spLocks noGrp="1" noChangeArrowheads="1"/>
          </p:cNvSpPr>
          <p:nvPr>
            <p:ph type="dt" sz="half" idx="10"/>
          </p:nvPr>
        </p:nvSpPr>
        <p:spPr>
          <a:ln/>
        </p:spPr>
        <p:txBody>
          <a:bodyPr/>
          <a:lstStyle>
            <a:lvl1pPr>
              <a:defRPr/>
            </a:lvl1pPr>
          </a:lstStyle>
          <a:p>
            <a:pPr>
              <a:defRPr/>
            </a:pPr>
            <a:fld id="{684D9EE7-D5DE-43BF-9501-D9D03D806181}"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9989554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Z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ZA" dirty="0"/>
          </a:p>
        </p:txBody>
      </p:sp>
      <p:sp>
        <p:nvSpPr>
          <p:cNvPr id="4" name="Rectangle 4"/>
          <p:cNvSpPr>
            <a:spLocks noGrp="1" noChangeArrowheads="1"/>
          </p:cNvSpPr>
          <p:nvPr>
            <p:ph type="dt" sz="half" idx="10"/>
          </p:nvPr>
        </p:nvSpPr>
        <p:spPr>
          <a:ln/>
        </p:spPr>
        <p:txBody>
          <a:bodyPr/>
          <a:lstStyle>
            <a:lvl1pPr>
              <a:defRPr/>
            </a:lvl1pPr>
          </a:lstStyle>
          <a:p>
            <a:pPr>
              <a:defRPr/>
            </a:pPr>
            <a:fld id="{C2FB3BE0-D3F4-4492-8DDC-EEA4E9D25A89}"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7461073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4EFFF48C-FF40-44FD-8E8B-392EF72E8889}"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305046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all"/>
            </a:lvl1pPr>
          </a:lstStyle>
          <a:p>
            <a:r>
              <a:rPr lang="en-US" dirty="0"/>
              <a:t>Click to edit Master title style</a:t>
            </a:r>
            <a:endParaRPr lang="en-Z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AE93A6E-5695-4274-956E-7514E5D5D88F}"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499088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250825" y="1412875"/>
            <a:ext cx="4279900" cy="471328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Content Placeholder 3"/>
          <p:cNvSpPr>
            <a:spLocks noGrp="1"/>
          </p:cNvSpPr>
          <p:nvPr>
            <p:ph sz="half" idx="2"/>
          </p:nvPr>
        </p:nvSpPr>
        <p:spPr>
          <a:xfrm>
            <a:off x="4683125" y="1412875"/>
            <a:ext cx="4281488" cy="471328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5" name="Rectangle 4"/>
          <p:cNvSpPr>
            <a:spLocks noGrp="1" noChangeArrowheads="1"/>
          </p:cNvSpPr>
          <p:nvPr>
            <p:ph type="dt" sz="half" idx="10"/>
          </p:nvPr>
        </p:nvSpPr>
        <p:spPr>
          <a:ln/>
        </p:spPr>
        <p:txBody>
          <a:bodyPr/>
          <a:lstStyle>
            <a:lvl1pPr>
              <a:defRPr/>
            </a:lvl1pPr>
          </a:lstStyle>
          <a:p>
            <a:pPr>
              <a:defRPr/>
            </a:pPr>
            <a:fld id="{A280F027-DC74-4EE6-B2FE-3A794C486485}" type="datetimeFigureOut">
              <a:rPr lang="en-US"/>
              <a:pPr>
                <a:defRPr/>
              </a:pPr>
              <a:t>4/12/2023</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2286324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7" name="Rectangle 4"/>
          <p:cNvSpPr>
            <a:spLocks noGrp="1" noChangeArrowheads="1"/>
          </p:cNvSpPr>
          <p:nvPr>
            <p:ph type="dt" sz="half" idx="10"/>
          </p:nvPr>
        </p:nvSpPr>
        <p:spPr>
          <a:ln/>
        </p:spPr>
        <p:txBody>
          <a:bodyPr/>
          <a:lstStyle>
            <a:lvl1pPr>
              <a:defRPr/>
            </a:lvl1pPr>
          </a:lstStyle>
          <a:p>
            <a:pPr>
              <a:defRPr/>
            </a:pPr>
            <a:fld id="{34765844-18EB-4B51-BCDF-3E945F99E92C}" type="datetimeFigureOut">
              <a:rPr lang="en-US"/>
              <a:pPr>
                <a:defRPr/>
              </a:pPr>
              <a:t>4/12/2023</a:t>
            </a:fld>
            <a:endParaRPr lang="en-ZA"/>
          </a:p>
        </p:txBody>
      </p:sp>
      <p:sp>
        <p:nvSpPr>
          <p:cNvPr id="8"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4836801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fld id="{FB6FAA8D-492E-4E3B-A3D7-5723B98D152D}" type="datetimeFigureOut">
              <a:rPr lang="en-US"/>
              <a:pPr>
                <a:defRPr/>
              </a:pPr>
              <a:t>4/12/2023</a:t>
            </a:fld>
            <a:endParaRPr lang="en-ZA"/>
          </a:p>
        </p:txBody>
      </p:sp>
      <p:sp>
        <p:nvSpPr>
          <p:cNvPr id="4"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756392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FB8AC0-EC96-4C87-89CB-5B87CB998DF7}" type="datetimeFigureOut">
              <a:rPr lang="en-US" smtClean="0"/>
              <a:t>4/12/2023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4773514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1A34761-B608-4532-BC21-9FD541172578}" type="datetimeFigureOut">
              <a:rPr lang="en-US"/>
              <a:pPr>
                <a:defRPr/>
              </a:pPr>
              <a:t>4/12/2023</a:t>
            </a:fld>
            <a:endParaRPr lang="en-ZA"/>
          </a:p>
        </p:txBody>
      </p:sp>
      <p:sp>
        <p:nvSpPr>
          <p:cNvPr id="3"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3460418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702BBF0-D61E-4345-AFFC-97F226F085A4}" type="datetimeFigureOut">
              <a:rPr lang="en-US"/>
              <a:pPr>
                <a:defRPr/>
              </a:pPr>
              <a:t>4/12/2023</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5404846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4040E14-DCD5-4FEA-A884-6314A72F1878}" type="datetimeFigureOut">
              <a:rPr lang="en-US"/>
              <a:pPr>
                <a:defRPr/>
              </a:pPr>
              <a:t>4/12/2023</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7146289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D32097E1-AED1-4688-899B-9835FE7BBC9D}"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5465260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88913"/>
            <a:ext cx="2286000" cy="5937250"/>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0" y="188913"/>
            <a:ext cx="67056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8D962AAE-2C7B-43BF-9F75-938A1873E141}"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0520506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88913"/>
            <a:ext cx="9144000" cy="719137"/>
          </a:xfrm>
        </p:spPr>
        <p:txBody>
          <a:bodyPr/>
          <a:lstStyle/>
          <a:p>
            <a:r>
              <a:rPr lang="en-US"/>
              <a:t>Click to edit Master title style</a:t>
            </a:r>
            <a:endParaRPr lang="en-ZA"/>
          </a:p>
        </p:txBody>
      </p:sp>
      <p:sp>
        <p:nvSpPr>
          <p:cNvPr id="3" name="Table Placeholder 2"/>
          <p:cNvSpPr>
            <a:spLocks noGrp="1"/>
          </p:cNvSpPr>
          <p:nvPr>
            <p:ph type="tbl" idx="1"/>
          </p:nvPr>
        </p:nvSpPr>
        <p:spPr>
          <a:xfrm>
            <a:off x="250825" y="1412875"/>
            <a:ext cx="8713788" cy="4713288"/>
          </a:xfrm>
        </p:spPr>
        <p:txBody>
          <a:bodyPr/>
          <a:lstStyle/>
          <a:p>
            <a:pPr lvl="0"/>
            <a:r>
              <a:rPr lang="en-US" noProof="0"/>
              <a:t>Click icon to add table</a:t>
            </a:r>
            <a:endParaRPr lang="en-ZA" noProof="0"/>
          </a:p>
        </p:txBody>
      </p:sp>
      <p:sp>
        <p:nvSpPr>
          <p:cNvPr id="4" name="Rectangle 4"/>
          <p:cNvSpPr>
            <a:spLocks noGrp="1" noChangeArrowheads="1"/>
          </p:cNvSpPr>
          <p:nvPr>
            <p:ph type="dt" sz="half" idx="10"/>
          </p:nvPr>
        </p:nvSpPr>
        <p:spPr>
          <a:ln/>
        </p:spPr>
        <p:txBody>
          <a:bodyPr/>
          <a:lstStyle>
            <a:lvl1pPr>
              <a:defRPr/>
            </a:lvl1pPr>
          </a:lstStyle>
          <a:p>
            <a:pPr>
              <a:defRPr/>
            </a:pPr>
            <a:fld id="{684D9EE7-D5DE-43BF-9501-D9D03D806181}" type="datetimeFigureOut">
              <a:rPr lang="en-US"/>
              <a:pPr>
                <a:defRPr/>
              </a:pPr>
              <a:t>4/12/2023</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645756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914400">
              <a:defRPr/>
            </a:pPr>
            <a:fld id="{14421C75-A9E6-4D78-8753-18FDA66CC629}" type="datetimeFigureOut">
              <a:rPr lang="en-US" smtClean="0"/>
              <a:pPr defTabSz="914400">
                <a:defRPr/>
              </a:pPr>
              <a:t>4/12/2023</a:t>
            </a:fld>
            <a:endParaRPr lang="en-ZA"/>
          </a:p>
        </p:txBody>
      </p:sp>
      <p:sp>
        <p:nvSpPr>
          <p:cNvPr id="4" name="Footer Placeholder 3"/>
          <p:cNvSpPr>
            <a:spLocks noGrp="1"/>
          </p:cNvSpPr>
          <p:nvPr>
            <p:ph type="ftr" sz="quarter" idx="11"/>
          </p:nvPr>
        </p:nvSpPr>
        <p:spPr/>
        <p:txBody>
          <a:bodyPr/>
          <a:lstStyle/>
          <a:p>
            <a:pPr defTabSz="914400">
              <a:defRPr/>
            </a:pPr>
            <a:endParaRPr lang="en-ZA"/>
          </a:p>
        </p:txBody>
      </p:sp>
    </p:spTree>
    <p:extLst>
      <p:ext uri="{BB962C8B-B14F-4D97-AF65-F5344CB8AC3E}">
        <p14:creationId xmlns:p14="http://schemas.microsoft.com/office/powerpoint/2010/main" val="21615534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0239861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0294190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919299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FB8AC0-EC96-4C87-89CB-5B87CB998DF7}" type="datetimeFigureOut">
              <a:rPr lang="en-US" smtClean="0"/>
              <a:t>4/12/2023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0304650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250825" y="1700213"/>
            <a:ext cx="42799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83125" y="1700213"/>
            <a:ext cx="42814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2533470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077678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9611332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7530930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9876572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9013540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88496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692150"/>
            <a:ext cx="2286000" cy="5434013"/>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0" y="692150"/>
            <a:ext cx="6705600" cy="54340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046858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150"/>
            <a:ext cx="9144000" cy="719138"/>
          </a:xfrm>
        </p:spPr>
        <p:txBody>
          <a:bodyPr/>
          <a:lstStyle/>
          <a:p>
            <a:r>
              <a:rPr lang="en-US"/>
              <a:t>Click to edit Master title style</a:t>
            </a:r>
            <a:endParaRPr lang="en-ZA"/>
          </a:p>
        </p:txBody>
      </p:sp>
      <p:sp>
        <p:nvSpPr>
          <p:cNvPr id="3" name="Text Placeholder 2"/>
          <p:cNvSpPr>
            <a:spLocks noGrp="1"/>
          </p:cNvSpPr>
          <p:nvPr>
            <p:ph type="body" sz="half" idx="1"/>
          </p:nvPr>
        </p:nvSpPr>
        <p:spPr>
          <a:xfrm>
            <a:off x="250825" y="1700213"/>
            <a:ext cx="4279900" cy="4425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quarter" idx="2"/>
          </p:nvPr>
        </p:nvSpPr>
        <p:spPr>
          <a:xfrm>
            <a:off x="4683125" y="1700213"/>
            <a:ext cx="4281488" cy="2136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Content Placeholder 4"/>
          <p:cNvSpPr>
            <a:spLocks noGrp="1"/>
          </p:cNvSpPr>
          <p:nvPr>
            <p:ph sz="quarter" idx="3"/>
          </p:nvPr>
        </p:nvSpPr>
        <p:spPr>
          <a:xfrm>
            <a:off x="4683125" y="3989388"/>
            <a:ext cx="4281488" cy="2136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29879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FB8AC0-EC96-4C87-89CB-5B87CB998DF7}" type="datetimeFigureOut">
              <a:rPr lang="en-US" smtClean="0"/>
              <a:t>4/12/2023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88735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FB8AC0-EC96-4C87-89CB-5B87CB998DF7}" type="datetimeFigureOut">
              <a:rPr lang="en-US" smtClean="0"/>
              <a:t>4/12/2023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901881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FB8AC0-EC96-4C87-89CB-5B87CB998DF7}" type="datetimeFigureOut">
              <a:rPr lang="en-US" smtClean="0"/>
              <a:t>4/12/2023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830782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FB8AC0-EC96-4C87-89CB-5B87CB998DF7}" type="datetimeFigureOut">
              <a:rPr lang="en-US" smtClean="0"/>
              <a:t>4/12/2023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15511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FB8AC0-EC96-4C87-89CB-5B87CB998DF7}" type="datetimeFigureOut">
              <a:rPr lang="en-US" smtClean="0"/>
              <a:t>4/12/2023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103586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w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3.wmf"/><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B8AC0-EC96-4C87-89CB-5B87CB998DF7}" type="datetimeFigureOut">
              <a:rPr lang="en-US" smtClean="0"/>
              <a:t>4/12/2023</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6590B-F0CD-480E-B32A-1C93D141E09D}" type="slidenum">
              <a:rPr lang="en-US" smtClean="0"/>
              <a:t>‹#›</a:t>
            </a:fld>
            <a:endParaRPr lang="en-US"/>
          </a:p>
        </p:txBody>
      </p:sp>
      <p:sp>
        <p:nvSpPr>
          <p:cNvPr id="7" name="Footer Placeholder 6"/>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92591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250825" y="1412875"/>
            <a:ext cx="8713788" cy="471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First Level</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aseline="0">
                <a:solidFill>
                  <a:srgbClr val="000000"/>
                </a:solidFill>
                <a:latin typeface="Arial" charset="0"/>
                <a:cs typeface="+mn-cs"/>
              </a:defRPr>
            </a:lvl1pPr>
          </a:lstStyle>
          <a:p>
            <a:pPr defTabSz="914400">
              <a:defRPr/>
            </a:pPr>
            <a:fld id="{14421C75-A9E6-4D78-8753-18FDA66CC629}" type="datetimeFigureOut">
              <a:rPr lang="en-US"/>
              <a:pPr defTabSz="914400">
                <a:defRPr/>
              </a:pPr>
              <a:t>4/12/2023</a:t>
            </a:fld>
            <a:endParaRPr lang="en-ZA"/>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aseline="0">
                <a:solidFill>
                  <a:srgbClr val="000000"/>
                </a:solidFill>
                <a:latin typeface="Arial" charset="0"/>
                <a:cs typeface="+mn-cs"/>
              </a:defRPr>
            </a:lvl1pPr>
          </a:lstStyle>
          <a:p>
            <a:pPr defTabSz="914400">
              <a:defRPr/>
            </a:pPr>
            <a:endParaRPr lang="en-ZA"/>
          </a:p>
        </p:txBody>
      </p:sp>
      <p:sp>
        <p:nvSpPr>
          <p:cNvPr id="2053" name="Rectangle 2"/>
          <p:cNvSpPr>
            <a:spLocks noGrp="1" noChangeArrowheads="1"/>
          </p:cNvSpPr>
          <p:nvPr>
            <p:ph type="title"/>
          </p:nvPr>
        </p:nvSpPr>
        <p:spPr bwMode="auto">
          <a:xfrm>
            <a:off x="0" y="188913"/>
            <a:ext cx="9144000" cy="7191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   Click to edit Master title style</a:t>
            </a:r>
          </a:p>
        </p:txBody>
      </p:sp>
      <p:pic>
        <p:nvPicPr>
          <p:cNvPr id="2054" name="Picture 28" descr="itransact 96dpi"/>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2875" y="6143625"/>
            <a:ext cx="2522538"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3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643813" y="6429375"/>
            <a:ext cx="1331912"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50469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0" fontAlgn="base" hangingPunct="0">
        <a:spcBef>
          <a:spcPct val="0"/>
        </a:spcBef>
        <a:spcAft>
          <a:spcPct val="0"/>
        </a:spcAft>
        <a:defRPr sz="24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bg1"/>
          </a:solidFill>
          <a:latin typeface="Arial" charset="0"/>
          <a:cs typeface="Arial" charset="0"/>
        </a:defRPr>
      </a:lvl2pPr>
      <a:lvl3pPr algn="l" rtl="0" eaLnBrk="0" fontAlgn="base" hangingPunct="0">
        <a:spcBef>
          <a:spcPct val="0"/>
        </a:spcBef>
        <a:spcAft>
          <a:spcPct val="0"/>
        </a:spcAft>
        <a:defRPr sz="2400">
          <a:solidFill>
            <a:schemeClr val="bg1"/>
          </a:solidFill>
          <a:latin typeface="Arial" charset="0"/>
          <a:cs typeface="Arial" charset="0"/>
        </a:defRPr>
      </a:lvl3pPr>
      <a:lvl4pPr algn="l" rtl="0" eaLnBrk="0" fontAlgn="base" hangingPunct="0">
        <a:spcBef>
          <a:spcPct val="0"/>
        </a:spcBef>
        <a:spcAft>
          <a:spcPct val="0"/>
        </a:spcAft>
        <a:defRPr sz="2400">
          <a:solidFill>
            <a:schemeClr val="bg1"/>
          </a:solidFill>
          <a:latin typeface="Arial" charset="0"/>
          <a:cs typeface="Arial" charset="0"/>
        </a:defRPr>
      </a:lvl4pPr>
      <a:lvl5pPr algn="l" rtl="0" eaLnBrk="0" fontAlgn="base" hangingPunct="0">
        <a:spcBef>
          <a:spcPct val="0"/>
        </a:spcBef>
        <a:spcAft>
          <a:spcPct val="0"/>
        </a:spcAft>
        <a:defRPr sz="2400">
          <a:solidFill>
            <a:schemeClr val="bg1"/>
          </a:solidFill>
          <a:latin typeface="Arial" charset="0"/>
          <a:cs typeface="Arial" charset="0"/>
        </a:defRPr>
      </a:lvl5pPr>
      <a:lvl6pPr marL="457200" algn="l" rtl="0" eaLnBrk="1" fontAlgn="base" hangingPunct="1">
        <a:spcBef>
          <a:spcPct val="0"/>
        </a:spcBef>
        <a:spcAft>
          <a:spcPct val="0"/>
        </a:spcAft>
        <a:defRPr sz="2400">
          <a:solidFill>
            <a:schemeClr val="bg1"/>
          </a:solidFill>
          <a:latin typeface="Bree Th" pitchFamily="50" charset="0"/>
        </a:defRPr>
      </a:lvl6pPr>
      <a:lvl7pPr marL="914400" algn="l" rtl="0" eaLnBrk="1" fontAlgn="base" hangingPunct="1">
        <a:spcBef>
          <a:spcPct val="0"/>
        </a:spcBef>
        <a:spcAft>
          <a:spcPct val="0"/>
        </a:spcAft>
        <a:defRPr sz="2400">
          <a:solidFill>
            <a:schemeClr val="bg1"/>
          </a:solidFill>
          <a:latin typeface="Bree Th" pitchFamily="50" charset="0"/>
        </a:defRPr>
      </a:lvl7pPr>
      <a:lvl8pPr marL="1371600" algn="l" rtl="0" eaLnBrk="1" fontAlgn="base" hangingPunct="1">
        <a:spcBef>
          <a:spcPct val="0"/>
        </a:spcBef>
        <a:spcAft>
          <a:spcPct val="0"/>
        </a:spcAft>
        <a:defRPr sz="2400">
          <a:solidFill>
            <a:schemeClr val="bg1"/>
          </a:solidFill>
          <a:latin typeface="Bree Th" pitchFamily="50" charset="0"/>
        </a:defRPr>
      </a:lvl8pPr>
      <a:lvl9pPr marL="1828800" algn="l" rtl="0" eaLnBrk="1" fontAlgn="base" hangingPunct="1">
        <a:spcBef>
          <a:spcPct val="0"/>
        </a:spcBef>
        <a:spcAft>
          <a:spcPct val="0"/>
        </a:spcAft>
        <a:defRPr sz="2400">
          <a:solidFill>
            <a:schemeClr val="bg1"/>
          </a:solidFill>
          <a:latin typeface="Bree Th" pitchFamily="50" charset="0"/>
        </a:defRPr>
      </a:lvl9pPr>
    </p:titleStyle>
    <p:bodyStyle>
      <a:lvl1pPr marL="342900" indent="-342900" algn="l" rtl="0" eaLnBrk="0" fontAlgn="base" hangingPunct="0">
        <a:spcBef>
          <a:spcPct val="20000"/>
        </a:spcBef>
        <a:spcAft>
          <a:spcPct val="0"/>
        </a:spcAft>
        <a:buChar char="•"/>
        <a:defRPr sz="1400">
          <a:solidFill>
            <a:srgbClr val="5F5F5F"/>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1400">
          <a:solidFill>
            <a:srgbClr val="5F5F5F"/>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5pPr>
      <a:lvl6pPr marL="2514600" indent="-228600" algn="l" rtl="0" eaLnBrk="1" fontAlgn="base" hangingPunct="1">
        <a:spcBef>
          <a:spcPct val="20000"/>
        </a:spcBef>
        <a:spcAft>
          <a:spcPct val="0"/>
        </a:spcAft>
        <a:buChar char="»"/>
        <a:defRPr sz="1200">
          <a:solidFill>
            <a:srgbClr val="5F5F5F"/>
          </a:solidFill>
          <a:latin typeface="+mn-lt"/>
        </a:defRPr>
      </a:lvl6pPr>
      <a:lvl7pPr marL="2971800" indent="-228600" algn="l" rtl="0" eaLnBrk="1" fontAlgn="base" hangingPunct="1">
        <a:spcBef>
          <a:spcPct val="20000"/>
        </a:spcBef>
        <a:spcAft>
          <a:spcPct val="0"/>
        </a:spcAft>
        <a:buChar char="»"/>
        <a:defRPr sz="1200">
          <a:solidFill>
            <a:srgbClr val="5F5F5F"/>
          </a:solidFill>
          <a:latin typeface="+mn-lt"/>
        </a:defRPr>
      </a:lvl7pPr>
      <a:lvl8pPr marL="3429000" indent="-228600" algn="l" rtl="0" eaLnBrk="1" fontAlgn="base" hangingPunct="1">
        <a:spcBef>
          <a:spcPct val="20000"/>
        </a:spcBef>
        <a:spcAft>
          <a:spcPct val="0"/>
        </a:spcAft>
        <a:buChar char="»"/>
        <a:defRPr sz="1200">
          <a:solidFill>
            <a:srgbClr val="5F5F5F"/>
          </a:solidFill>
          <a:latin typeface="+mn-lt"/>
        </a:defRPr>
      </a:lvl8pPr>
      <a:lvl9pPr marL="3886200" indent="-228600" algn="l" rtl="0" eaLnBrk="1" fontAlgn="base" hangingPunct="1">
        <a:spcBef>
          <a:spcPct val="20000"/>
        </a:spcBef>
        <a:spcAft>
          <a:spcPct val="0"/>
        </a:spcAft>
        <a:buChar char="»"/>
        <a:defRPr sz="12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250825" y="1412875"/>
            <a:ext cx="8713788" cy="471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First Level</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aseline="0">
                <a:solidFill>
                  <a:srgbClr val="000000"/>
                </a:solidFill>
                <a:latin typeface="Arial" charset="0"/>
                <a:cs typeface="+mn-cs"/>
              </a:defRPr>
            </a:lvl1pPr>
          </a:lstStyle>
          <a:p>
            <a:pPr defTabSz="914400">
              <a:defRPr/>
            </a:pPr>
            <a:fld id="{14421C75-A9E6-4D78-8753-18FDA66CC629}" type="datetimeFigureOut">
              <a:rPr lang="en-US"/>
              <a:pPr defTabSz="914400">
                <a:defRPr/>
              </a:pPr>
              <a:t>4/12/2023</a:t>
            </a:fld>
            <a:endParaRPr lang="en-ZA"/>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aseline="0">
                <a:solidFill>
                  <a:srgbClr val="000000"/>
                </a:solidFill>
                <a:latin typeface="Arial" charset="0"/>
                <a:cs typeface="+mn-cs"/>
              </a:defRPr>
            </a:lvl1pPr>
          </a:lstStyle>
          <a:p>
            <a:pPr defTabSz="914400">
              <a:defRPr/>
            </a:pPr>
            <a:endParaRPr lang="en-ZA"/>
          </a:p>
        </p:txBody>
      </p:sp>
      <p:sp>
        <p:nvSpPr>
          <p:cNvPr id="2053" name="Rectangle 2"/>
          <p:cNvSpPr>
            <a:spLocks noGrp="1" noChangeArrowheads="1"/>
          </p:cNvSpPr>
          <p:nvPr>
            <p:ph type="title"/>
          </p:nvPr>
        </p:nvSpPr>
        <p:spPr bwMode="auto">
          <a:xfrm>
            <a:off x="0" y="188913"/>
            <a:ext cx="9144000" cy="7191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   Click to edit Master title style</a:t>
            </a:r>
          </a:p>
        </p:txBody>
      </p:sp>
      <p:pic>
        <p:nvPicPr>
          <p:cNvPr id="2054" name="Picture 28" descr="itransact 96dpi"/>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2875" y="6143625"/>
            <a:ext cx="2522538"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3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643813" y="6429375"/>
            <a:ext cx="1331912"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246494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23" r:id="rId13"/>
  </p:sldLayoutIdLst>
  <p:txStyles>
    <p:titleStyle>
      <a:lvl1pPr algn="l" rtl="0" eaLnBrk="0" fontAlgn="base" hangingPunct="0">
        <a:spcBef>
          <a:spcPct val="0"/>
        </a:spcBef>
        <a:spcAft>
          <a:spcPct val="0"/>
        </a:spcAft>
        <a:defRPr sz="24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bg1"/>
          </a:solidFill>
          <a:latin typeface="Arial" charset="0"/>
          <a:cs typeface="Arial" charset="0"/>
        </a:defRPr>
      </a:lvl2pPr>
      <a:lvl3pPr algn="l" rtl="0" eaLnBrk="0" fontAlgn="base" hangingPunct="0">
        <a:spcBef>
          <a:spcPct val="0"/>
        </a:spcBef>
        <a:spcAft>
          <a:spcPct val="0"/>
        </a:spcAft>
        <a:defRPr sz="2400">
          <a:solidFill>
            <a:schemeClr val="bg1"/>
          </a:solidFill>
          <a:latin typeface="Arial" charset="0"/>
          <a:cs typeface="Arial" charset="0"/>
        </a:defRPr>
      </a:lvl3pPr>
      <a:lvl4pPr algn="l" rtl="0" eaLnBrk="0" fontAlgn="base" hangingPunct="0">
        <a:spcBef>
          <a:spcPct val="0"/>
        </a:spcBef>
        <a:spcAft>
          <a:spcPct val="0"/>
        </a:spcAft>
        <a:defRPr sz="2400">
          <a:solidFill>
            <a:schemeClr val="bg1"/>
          </a:solidFill>
          <a:latin typeface="Arial" charset="0"/>
          <a:cs typeface="Arial" charset="0"/>
        </a:defRPr>
      </a:lvl4pPr>
      <a:lvl5pPr algn="l" rtl="0" eaLnBrk="0" fontAlgn="base" hangingPunct="0">
        <a:spcBef>
          <a:spcPct val="0"/>
        </a:spcBef>
        <a:spcAft>
          <a:spcPct val="0"/>
        </a:spcAft>
        <a:defRPr sz="2400">
          <a:solidFill>
            <a:schemeClr val="bg1"/>
          </a:solidFill>
          <a:latin typeface="Arial" charset="0"/>
          <a:cs typeface="Arial" charset="0"/>
        </a:defRPr>
      </a:lvl5pPr>
      <a:lvl6pPr marL="457200" algn="l" rtl="0" eaLnBrk="1" fontAlgn="base" hangingPunct="1">
        <a:spcBef>
          <a:spcPct val="0"/>
        </a:spcBef>
        <a:spcAft>
          <a:spcPct val="0"/>
        </a:spcAft>
        <a:defRPr sz="2400">
          <a:solidFill>
            <a:schemeClr val="bg1"/>
          </a:solidFill>
          <a:latin typeface="Bree Th" pitchFamily="50" charset="0"/>
        </a:defRPr>
      </a:lvl6pPr>
      <a:lvl7pPr marL="914400" algn="l" rtl="0" eaLnBrk="1" fontAlgn="base" hangingPunct="1">
        <a:spcBef>
          <a:spcPct val="0"/>
        </a:spcBef>
        <a:spcAft>
          <a:spcPct val="0"/>
        </a:spcAft>
        <a:defRPr sz="2400">
          <a:solidFill>
            <a:schemeClr val="bg1"/>
          </a:solidFill>
          <a:latin typeface="Bree Th" pitchFamily="50" charset="0"/>
        </a:defRPr>
      </a:lvl7pPr>
      <a:lvl8pPr marL="1371600" algn="l" rtl="0" eaLnBrk="1" fontAlgn="base" hangingPunct="1">
        <a:spcBef>
          <a:spcPct val="0"/>
        </a:spcBef>
        <a:spcAft>
          <a:spcPct val="0"/>
        </a:spcAft>
        <a:defRPr sz="2400">
          <a:solidFill>
            <a:schemeClr val="bg1"/>
          </a:solidFill>
          <a:latin typeface="Bree Th" pitchFamily="50" charset="0"/>
        </a:defRPr>
      </a:lvl8pPr>
      <a:lvl9pPr marL="1828800" algn="l" rtl="0" eaLnBrk="1" fontAlgn="base" hangingPunct="1">
        <a:spcBef>
          <a:spcPct val="0"/>
        </a:spcBef>
        <a:spcAft>
          <a:spcPct val="0"/>
        </a:spcAft>
        <a:defRPr sz="2400">
          <a:solidFill>
            <a:schemeClr val="bg1"/>
          </a:solidFill>
          <a:latin typeface="Bree Th" pitchFamily="50" charset="0"/>
        </a:defRPr>
      </a:lvl9pPr>
    </p:titleStyle>
    <p:bodyStyle>
      <a:lvl1pPr marL="342900" indent="-342900" algn="l" rtl="0" eaLnBrk="0" fontAlgn="base" hangingPunct="0">
        <a:spcBef>
          <a:spcPct val="20000"/>
        </a:spcBef>
        <a:spcAft>
          <a:spcPct val="0"/>
        </a:spcAft>
        <a:buChar char="•"/>
        <a:defRPr sz="1400">
          <a:solidFill>
            <a:srgbClr val="5F5F5F"/>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1400">
          <a:solidFill>
            <a:srgbClr val="5F5F5F"/>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5pPr>
      <a:lvl6pPr marL="2514600" indent="-228600" algn="l" rtl="0" eaLnBrk="1" fontAlgn="base" hangingPunct="1">
        <a:spcBef>
          <a:spcPct val="20000"/>
        </a:spcBef>
        <a:spcAft>
          <a:spcPct val="0"/>
        </a:spcAft>
        <a:buChar char="»"/>
        <a:defRPr sz="1200">
          <a:solidFill>
            <a:srgbClr val="5F5F5F"/>
          </a:solidFill>
          <a:latin typeface="+mn-lt"/>
        </a:defRPr>
      </a:lvl6pPr>
      <a:lvl7pPr marL="2971800" indent="-228600" algn="l" rtl="0" eaLnBrk="1" fontAlgn="base" hangingPunct="1">
        <a:spcBef>
          <a:spcPct val="20000"/>
        </a:spcBef>
        <a:spcAft>
          <a:spcPct val="0"/>
        </a:spcAft>
        <a:buChar char="»"/>
        <a:defRPr sz="1200">
          <a:solidFill>
            <a:srgbClr val="5F5F5F"/>
          </a:solidFill>
          <a:latin typeface="+mn-lt"/>
        </a:defRPr>
      </a:lvl7pPr>
      <a:lvl8pPr marL="3429000" indent="-228600" algn="l" rtl="0" eaLnBrk="1" fontAlgn="base" hangingPunct="1">
        <a:spcBef>
          <a:spcPct val="20000"/>
        </a:spcBef>
        <a:spcAft>
          <a:spcPct val="0"/>
        </a:spcAft>
        <a:buChar char="»"/>
        <a:defRPr sz="1200">
          <a:solidFill>
            <a:srgbClr val="5F5F5F"/>
          </a:solidFill>
          <a:latin typeface="+mn-lt"/>
        </a:defRPr>
      </a:lvl8pPr>
      <a:lvl9pPr marL="3886200" indent="-228600" algn="l" rtl="0" eaLnBrk="1" fontAlgn="base" hangingPunct="1">
        <a:spcBef>
          <a:spcPct val="20000"/>
        </a:spcBef>
        <a:spcAft>
          <a:spcPct val="0"/>
        </a:spcAft>
        <a:buChar char="»"/>
        <a:defRPr sz="12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250825" y="1700213"/>
            <a:ext cx="8713788"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defTabSz="914400"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defTabSz="914400" fontAlgn="base">
              <a:spcBef>
                <a:spcPct val="0"/>
              </a:spcBef>
              <a:spcAft>
                <a:spcPct val="0"/>
              </a:spcAft>
              <a:defRPr/>
            </a:pPr>
            <a:endParaRPr lang="en-US">
              <a:solidFill>
                <a:srgbClr val="000000"/>
              </a:solidFill>
            </a:endParaRPr>
          </a:p>
        </p:txBody>
      </p:sp>
      <p:pic>
        <p:nvPicPr>
          <p:cNvPr id="2" name="Picture 7" descr="AOS Logotype - Primary Logo - Green Nabla"/>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67625" y="6238875"/>
            <a:ext cx="10795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8"/>
          <p:cNvSpPr>
            <a:spLocks noChangeArrowheads="1"/>
          </p:cNvSpPr>
          <p:nvPr userDrawn="1"/>
        </p:nvSpPr>
        <p:spPr bwMode="auto">
          <a:xfrm>
            <a:off x="0" y="476250"/>
            <a:ext cx="9144000" cy="215900"/>
          </a:xfrm>
          <a:prstGeom prst="rect">
            <a:avLst/>
          </a:prstGeom>
          <a:solidFill>
            <a:srgbClr val="5F5F5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ZA" altLang="en-US">
              <a:solidFill>
                <a:srgbClr val="000000"/>
              </a:solidFill>
            </a:endParaRPr>
          </a:p>
        </p:txBody>
      </p:sp>
      <p:sp>
        <p:nvSpPr>
          <p:cNvPr id="1031" name="Rectangle 2"/>
          <p:cNvSpPr>
            <a:spLocks noGrp="1" noChangeArrowheads="1"/>
          </p:cNvSpPr>
          <p:nvPr>
            <p:ph type="title"/>
          </p:nvPr>
        </p:nvSpPr>
        <p:spPr bwMode="auto">
          <a:xfrm>
            <a:off x="0" y="692150"/>
            <a:ext cx="9144000" cy="719138"/>
          </a:xfrm>
          <a:prstGeom prst="rect">
            <a:avLst/>
          </a:prstGeom>
          <a:solidFill>
            <a:srgbClr val="BAD40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   Click to edit Master title style</a:t>
            </a:r>
          </a:p>
        </p:txBody>
      </p:sp>
    </p:spTree>
    <p:extLst>
      <p:ext uri="{BB962C8B-B14F-4D97-AF65-F5344CB8AC3E}">
        <p14:creationId xmlns:p14="http://schemas.microsoft.com/office/powerpoint/2010/main" val="1345913759"/>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l" rtl="0" eaLnBrk="0" fontAlgn="base" hangingPunct="0">
        <a:spcBef>
          <a:spcPct val="0"/>
        </a:spcBef>
        <a:spcAft>
          <a:spcPct val="0"/>
        </a:spcAft>
        <a:defRPr sz="2400">
          <a:solidFill>
            <a:srgbClr val="4D4D4D"/>
          </a:solidFill>
          <a:latin typeface="+mj-lt"/>
          <a:ea typeface="+mj-ea"/>
          <a:cs typeface="+mj-cs"/>
        </a:defRPr>
      </a:lvl1pPr>
      <a:lvl2pPr algn="l" rtl="0" eaLnBrk="0" fontAlgn="base" hangingPunct="0">
        <a:spcBef>
          <a:spcPct val="0"/>
        </a:spcBef>
        <a:spcAft>
          <a:spcPct val="0"/>
        </a:spcAft>
        <a:defRPr sz="2400">
          <a:solidFill>
            <a:srgbClr val="4D4D4D"/>
          </a:solidFill>
          <a:latin typeface="Century Gothic" pitchFamily="34" charset="0"/>
        </a:defRPr>
      </a:lvl2pPr>
      <a:lvl3pPr algn="l" rtl="0" eaLnBrk="0" fontAlgn="base" hangingPunct="0">
        <a:spcBef>
          <a:spcPct val="0"/>
        </a:spcBef>
        <a:spcAft>
          <a:spcPct val="0"/>
        </a:spcAft>
        <a:defRPr sz="2400">
          <a:solidFill>
            <a:srgbClr val="4D4D4D"/>
          </a:solidFill>
          <a:latin typeface="Century Gothic" pitchFamily="34" charset="0"/>
        </a:defRPr>
      </a:lvl3pPr>
      <a:lvl4pPr algn="l" rtl="0" eaLnBrk="0" fontAlgn="base" hangingPunct="0">
        <a:spcBef>
          <a:spcPct val="0"/>
        </a:spcBef>
        <a:spcAft>
          <a:spcPct val="0"/>
        </a:spcAft>
        <a:defRPr sz="2400">
          <a:solidFill>
            <a:srgbClr val="4D4D4D"/>
          </a:solidFill>
          <a:latin typeface="Century Gothic" pitchFamily="34" charset="0"/>
        </a:defRPr>
      </a:lvl4pPr>
      <a:lvl5pPr algn="l" rtl="0" eaLnBrk="0" fontAlgn="base" hangingPunct="0">
        <a:spcBef>
          <a:spcPct val="0"/>
        </a:spcBef>
        <a:spcAft>
          <a:spcPct val="0"/>
        </a:spcAft>
        <a:defRPr sz="2400">
          <a:solidFill>
            <a:srgbClr val="4D4D4D"/>
          </a:solidFill>
          <a:latin typeface="Century Gothic" pitchFamily="34" charset="0"/>
        </a:defRPr>
      </a:lvl5pPr>
      <a:lvl6pPr marL="457200" algn="l" rtl="0" fontAlgn="base">
        <a:spcBef>
          <a:spcPct val="0"/>
        </a:spcBef>
        <a:spcAft>
          <a:spcPct val="0"/>
        </a:spcAft>
        <a:defRPr sz="2400">
          <a:solidFill>
            <a:srgbClr val="4D4D4D"/>
          </a:solidFill>
          <a:latin typeface="Century Gothic" pitchFamily="34" charset="0"/>
        </a:defRPr>
      </a:lvl6pPr>
      <a:lvl7pPr marL="914400" algn="l" rtl="0" fontAlgn="base">
        <a:spcBef>
          <a:spcPct val="0"/>
        </a:spcBef>
        <a:spcAft>
          <a:spcPct val="0"/>
        </a:spcAft>
        <a:defRPr sz="2400">
          <a:solidFill>
            <a:srgbClr val="4D4D4D"/>
          </a:solidFill>
          <a:latin typeface="Century Gothic" pitchFamily="34" charset="0"/>
        </a:defRPr>
      </a:lvl7pPr>
      <a:lvl8pPr marL="1371600" algn="l" rtl="0" fontAlgn="base">
        <a:spcBef>
          <a:spcPct val="0"/>
        </a:spcBef>
        <a:spcAft>
          <a:spcPct val="0"/>
        </a:spcAft>
        <a:defRPr sz="2400">
          <a:solidFill>
            <a:srgbClr val="4D4D4D"/>
          </a:solidFill>
          <a:latin typeface="Century Gothic" pitchFamily="34" charset="0"/>
        </a:defRPr>
      </a:lvl8pPr>
      <a:lvl9pPr marL="1828800" algn="l" rtl="0" fontAlgn="base">
        <a:spcBef>
          <a:spcPct val="0"/>
        </a:spcBef>
        <a:spcAft>
          <a:spcPct val="0"/>
        </a:spcAft>
        <a:defRPr sz="2400">
          <a:solidFill>
            <a:srgbClr val="4D4D4D"/>
          </a:solidFill>
          <a:latin typeface="Century Gothic" pitchFamily="34" charset="0"/>
        </a:defRPr>
      </a:lvl9pPr>
    </p:titleStyle>
    <p:bodyStyle>
      <a:lvl1pPr marL="342900" indent="-342900" algn="l" rtl="0" eaLnBrk="0" fontAlgn="base" hangingPunct="0">
        <a:spcBef>
          <a:spcPct val="20000"/>
        </a:spcBef>
        <a:spcAft>
          <a:spcPct val="0"/>
        </a:spcAft>
        <a:buChar char="•"/>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1600">
          <a:solidFill>
            <a:srgbClr val="4D4D4D"/>
          </a:solidFill>
          <a:latin typeface="+mn-lt"/>
        </a:defRPr>
      </a:lvl2pPr>
      <a:lvl3pPr marL="1143000" indent="-228600" algn="l" rtl="0" eaLnBrk="0" fontAlgn="base" hangingPunct="0">
        <a:spcBef>
          <a:spcPct val="20000"/>
        </a:spcBef>
        <a:spcAft>
          <a:spcPct val="0"/>
        </a:spcAft>
        <a:buChar char="•"/>
        <a:defRPr sz="1400">
          <a:solidFill>
            <a:srgbClr val="4D4D4D"/>
          </a:solidFill>
          <a:latin typeface="+mn-lt"/>
        </a:defRPr>
      </a:lvl3pPr>
      <a:lvl4pPr marL="1600200" indent="-228600" algn="l" rtl="0" eaLnBrk="0" fontAlgn="base" hangingPunct="0">
        <a:spcBef>
          <a:spcPct val="20000"/>
        </a:spcBef>
        <a:spcAft>
          <a:spcPct val="0"/>
        </a:spcAft>
        <a:buChar char="–"/>
        <a:defRPr sz="1400">
          <a:solidFill>
            <a:srgbClr val="4D4D4D"/>
          </a:solidFill>
          <a:latin typeface="+mn-lt"/>
        </a:defRPr>
      </a:lvl4pPr>
      <a:lvl5pPr marL="2057400" indent="-228600" algn="l" rtl="0" eaLnBrk="0" fontAlgn="base" hangingPunct="0">
        <a:spcBef>
          <a:spcPct val="20000"/>
        </a:spcBef>
        <a:spcAft>
          <a:spcPct val="0"/>
        </a:spcAft>
        <a:buChar char="»"/>
        <a:defRPr sz="1200">
          <a:solidFill>
            <a:srgbClr val="4D4D4D"/>
          </a:solidFill>
          <a:latin typeface="+mn-lt"/>
        </a:defRPr>
      </a:lvl5pPr>
      <a:lvl6pPr marL="2514600" indent="-228600" algn="l" rtl="0" fontAlgn="base">
        <a:spcBef>
          <a:spcPct val="20000"/>
        </a:spcBef>
        <a:spcAft>
          <a:spcPct val="0"/>
        </a:spcAft>
        <a:buChar char="»"/>
        <a:defRPr sz="1200">
          <a:solidFill>
            <a:srgbClr val="4D4D4D"/>
          </a:solidFill>
          <a:latin typeface="+mn-lt"/>
        </a:defRPr>
      </a:lvl6pPr>
      <a:lvl7pPr marL="2971800" indent="-228600" algn="l" rtl="0" fontAlgn="base">
        <a:spcBef>
          <a:spcPct val="20000"/>
        </a:spcBef>
        <a:spcAft>
          <a:spcPct val="0"/>
        </a:spcAft>
        <a:buChar char="»"/>
        <a:defRPr sz="1200">
          <a:solidFill>
            <a:srgbClr val="4D4D4D"/>
          </a:solidFill>
          <a:latin typeface="+mn-lt"/>
        </a:defRPr>
      </a:lvl7pPr>
      <a:lvl8pPr marL="3429000" indent="-228600" algn="l" rtl="0" fontAlgn="base">
        <a:spcBef>
          <a:spcPct val="20000"/>
        </a:spcBef>
        <a:spcAft>
          <a:spcPct val="0"/>
        </a:spcAft>
        <a:buChar char="»"/>
        <a:defRPr sz="1200">
          <a:solidFill>
            <a:srgbClr val="4D4D4D"/>
          </a:solidFill>
          <a:latin typeface="+mn-lt"/>
        </a:defRPr>
      </a:lvl8pPr>
      <a:lvl9pPr marL="3886200" indent="-228600" algn="l" rtl="0" fontAlgn="base">
        <a:spcBef>
          <a:spcPct val="20000"/>
        </a:spcBef>
        <a:spcAft>
          <a:spcPct val="0"/>
        </a:spcAft>
        <a:buChar char="»"/>
        <a:defRPr sz="12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info@aospartner.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jpeg"/><Relationship Id="rId18" Type="http://schemas.openxmlformats.org/officeDocument/2006/relationships/image" Target="../media/image22.jpeg"/><Relationship Id="rId26" Type="http://schemas.openxmlformats.org/officeDocument/2006/relationships/image" Target="../media/image30.jpeg"/><Relationship Id="rId3" Type="http://schemas.openxmlformats.org/officeDocument/2006/relationships/hyperlink" Target="http://www.personaltrust.co.za/" TargetMode="External"/><Relationship Id="rId21" Type="http://schemas.openxmlformats.org/officeDocument/2006/relationships/image" Target="../media/image25.pn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jpeg"/><Relationship Id="rId25" Type="http://schemas.openxmlformats.org/officeDocument/2006/relationships/image" Target="../media/image29.jpeg"/><Relationship Id="rId2" Type="http://schemas.openxmlformats.org/officeDocument/2006/relationships/image" Target="../media/image7.png"/><Relationship Id="rId16" Type="http://schemas.openxmlformats.org/officeDocument/2006/relationships/image" Target="../media/image20.png"/><Relationship Id="rId20"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5.png"/><Relationship Id="rId24" Type="http://schemas.openxmlformats.org/officeDocument/2006/relationships/image" Target="../media/image28.png"/><Relationship Id="rId5" Type="http://schemas.openxmlformats.org/officeDocument/2006/relationships/image" Target="../media/image9.png"/><Relationship Id="rId15" Type="http://schemas.openxmlformats.org/officeDocument/2006/relationships/image" Target="../media/image19.png"/><Relationship Id="rId23" Type="http://schemas.openxmlformats.org/officeDocument/2006/relationships/image" Target="../media/image27.png"/><Relationship Id="rId10" Type="http://schemas.openxmlformats.org/officeDocument/2006/relationships/image" Target="../media/image14.jpeg"/><Relationship Id="rId19" Type="http://schemas.openxmlformats.org/officeDocument/2006/relationships/image" Target="../media/image23.png"/><Relationship Id="rId4" Type="http://schemas.openxmlformats.org/officeDocument/2006/relationships/image" Target="../media/image8.png"/><Relationship Id="rId9" Type="http://schemas.openxmlformats.org/officeDocument/2006/relationships/image" Target="../media/image13.jpeg"/><Relationship Id="rId14" Type="http://schemas.openxmlformats.org/officeDocument/2006/relationships/image" Target="../media/image18.png"/><Relationship Id="rId22" Type="http://schemas.openxmlformats.org/officeDocument/2006/relationships/image" Target="../media/image26.png"/></Relationships>
</file>

<file path=ppt/slides/_rels/slide6.xml.rels><?xml version="1.0" encoding="UTF-8" standalone="yes"?>
<Relationships xmlns="http://schemas.openxmlformats.org/package/2006/relationships"><Relationship Id="rId3" Type="http://schemas.openxmlformats.org/officeDocument/2006/relationships/hyperlink" Target="http://www.itransact.co.za/" TargetMode="External"/><Relationship Id="rId2" Type="http://schemas.openxmlformats.org/officeDocument/2006/relationships/hyperlink" Target="http://www.indexsolutions.co.z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749300"/>
            <a:ext cx="9144000" cy="1923143"/>
          </a:xfrm>
          <a:solidFill>
            <a:srgbClr val="D0DE41"/>
          </a:solidFill>
        </p:spPr>
        <p:txBody>
          <a:bodyPr>
            <a:normAutofit/>
          </a:bodyPr>
          <a:lstStyle/>
          <a:p>
            <a:r>
              <a:rPr lang="en-ZA" sz="3600" dirty="0"/>
              <a:t>Automated Outsourcing Services</a:t>
            </a:r>
          </a:p>
        </p:txBody>
      </p:sp>
      <p:sp>
        <p:nvSpPr>
          <p:cNvPr id="3" name="Subtitle 2"/>
          <p:cNvSpPr>
            <a:spLocks noGrp="1"/>
          </p:cNvSpPr>
          <p:nvPr>
            <p:ph type="subTitle" idx="1"/>
          </p:nvPr>
        </p:nvSpPr>
        <p:spPr>
          <a:xfrm>
            <a:off x="1" y="2421165"/>
            <a:ext cx="9144000" cy="1269999"/>
          </a:xfrm>
          <a:solidFill>
            <a:schemeClr val="bg1">
              <a:lumMod val="50000"/>
            </a:schemeClr>
          </a:solidFill>
        </p:spPr>
        <p:txBody>
          <a:bodyPr>
            <a:normAutofit/>
          </a:bodyPr>
          <a:lstStyle/>
          <a:p>
            <a:pPr>
              <a:lnSpc>
                <a:spcPct val="100000"/>
              </a:lnSpc>
            </a:pPr>
            <a:endParaRPr lang="en-US" sz="2400" dirty="0">
              <a:solidFill>
                <a:schemeClr val="tx1"/>
              </a:solidFill>
            </a:endParaRPr>
          </a:p>
          <a:p>
            <a:pPr>
              <a:lnSpc>
                <a:spcPct val="100000"/>
              </a:lnSpc>
            </a:pPr>
            <a:r>
              <a:rPr lang="en-US" sz="2400" dirty="0">
                <a:solidFill>
                  <a:schemeClr val="tx1"/>
                </a:solidFill>
              </a:rPr>
              <a:t>Introduction to our business</a:t>
            </a:r>
            <a:endParaRPr lang="en-ZA" sz="24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4506686"/>
            <a:ext cx="6544490" cy="2351314"/>
          </a:xfrm>
          <a:prstGeom prst="rect">
            <a:avLst/>
          </a:prstGeom>
        </p:spPr>
      </p:pic>
    </p:spTree>
    <p:extLst>
      <p:ext uri="{BB962C8B-B14F-4D97-AF65-F5344CB8AC3E}">
        <p14:creationId xmlns:p14="http://schemas.microsoft.com/office/powerpoint/2010/main" val="1658073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68501"/>
            <a:ext cx="8229600" cy="2895600"/>
          </a:xfrm>
        </p:spPr>
        <p:txBody>
          <a:bodyPr>
            <a:normAutofit/>
          </a:bodyPr>
          <a:lstStyle/>
          <a:p>
            <a:r>
              <a:rPr lang="en-ZA" sz="2400" dirty="0" err="1"/>
              <a:t>iReport</a:t>
            </a:r>
            <a:r>
              <a:rPr lang="en-ZA" sz="2400" dirty="0"/>
              <a:t> - O</a:t>
            </a:r>
            <a:r>
              <a:rPr lang="en-ZA" altLang="en-US" sz="2400" dirty="0"/>
              <a:t>nline reporting</a:t>
            </a:r>
          </a:p>
          <a:p>
            <a:r>
              <a:rPr lang="en-ZA" sz="2400" dirty="0"/>
              <a:t>NIBS – Digital encrypted statement</a:t>
            </a:r>
          </a:p>
        </p:txBody>
      </p:sp>
      <p:sp>
        <p:nvSpPr>
          <p:cNvPr id="3" name="Title 2"/>
          <p:cNvSpPr>
            <a:spLocks noGrp="1"/>
          </p:cNvSpPr>
          <p:nvPr>
            <p:ph type="title"/>
          </p:nvPr>
        </p:nvSpPr>
        <p:spPr/>
        <p:txBody>
          <a:bodyPr/>
          <a:lstStyle/>
          <a:p>
            <a:r>
              <a:rPr lang="en-ZA" dirty="0"/>
              <a:t>Web Applications</a:t>
            </a:r>
          </a:p>
        </p:txBody>
      </p:sp>
    </p:spTree>
    <p:extLst>
      <p:ext uri="{BB962C8B-B14F-4D97-AF65-F5344CB8AC3E}">
        <p14:creationId xmlns:p14="http://schemas.microsoft.com/office/powerpoint/2010/main" val="1859692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1"/>
            <a:ext cx="8229600" cy="3677194"/>
          </a:xfrm>
        </p:spPr>
        <p:txBody>
          <a:bodyPr/>
          <a:lstStyle/>
          <a:p>
            <a:pPr marL="0" indent="0">
              <a:buNone/>
            </a:pPr>
            <a:r>
              <a:rPr lang="en-US" dirty="0"/>
              <a:t>Questions?</a:t>
            </a:r>
          </a:p>
          <a:p>
            <a:endParaRPr lang="en-US" dirty="0"/>
          </a:p>
          <a:p>
            <a:pPr marL="0" indent="0">
              <a:buNone/>
            </a:pPr>
            <a:r>
              <a:rPr lang="en-US" sz="2000" dirty="0"/>
              <a:t>Please contact us on </a:t>
            </a:r>
          </a:p>
          <a:p>
            <a:pPr marL="457200" lvl="1" indent="0">
              <a:buNone/>
            </a:pPr>
            <a:r>
              <a:rPr lang="en-US" sz="2000" dirty="0"/>
              <a:t>+ 27 (0)11 5616600</a:t>
            </a:r>
          </a:p>
          <a:p>
            <a:pPr marL="457200" lvl="1" indent="0">
              <a:buNone/>
            </a:pPr>
            <a:r>
              <a:rPr lang="en-US" sz="2000" dirty="0">
                <a:hlinkClick r:id="rId2"/>
              </a:rPr>
              <a:t>info@aospartner.com</a:t>
            </a:r>
            <a:endParaRPr lang="en-US" sz="2000" dirty="0"/>
          </a:p>
          <a:p>
            <a:pPr marL="457200" lvl="1" indent="0">
              <a:buNone/>
            </a:pPr>
            <a:endParaRPr lang="en-US" sz="2000" dirty="0"/>
          </a:p>
        </p:txBody>
      </p:sp>
      <p:sp>
        <p:nvSpPr>
          <p:cNvPr id="3" name="Title 2"/>
          <p:cNvSpPr>
            <a:spLocks noGrp="1"/>
          </p:cNvSpPr>
          <p:nvPr>
            <p:ph type="title"/>
          </p:nvPr>
        </p:nvSpPr>
        <p:spPr/>
        <p:txBody>
          <a:bodyPr/>
          <a:lstStyle/>
          <a:p>
            <a:r>
              <a:rPr lang="en-US" dirty="0"/>
              <a:t>End</a:t>
            </a:r>
          </a:p>
        </p:txBody>
      </p:sp>
    </p:spTree>
    <p:extLst>
      <p:ext uri="{BB962C8B-B14F-4D97-AF65-F5344CB8AC3E}">
        <p14:creationId xmlns:p14="http://schemas.microsoft.com/office/powerpoint/2010/main" val="226649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buFont typeface="Wingdings" panose="05000000000000000000" pitchFamily="2" charset="2"/>
              <a:buChar char="§"/>
            </a:pPr>
            <a:r>
              <a:rPr lang="en-ZA" sz="2400" dirty="0"/>
              <a:t>Credentials</a:t>
            </a:r>
            <a:endParaRPr lang="en-ZA" altLang="en-US" sz="2400" dirty="0"/>
          </a:p>
          <a:p>
            <a:pPr lvl="1">
              <a:buFont typeface="Wingdings" panose="05000000000000000000" pitchFamily="2" charset="2"/>
              <a:buChar char="§"/>
            </a:pPr>
            <a:r>
              <a:rPr lang="en-ZA" altLang="en-US" sz="2400" dirty="0"/>
              <a:t>Jurisdiction</a:t>
            </a:r>
          </a:p>
          <a:p>
            <a:pPr lvl="1">
              <a:buFont typeface="Wingdings" panose="05000000000000000000" pitchFamily="2" charset="2"/>
              <a:buChar char="§"/>
            </a:pPr>
            <a:r>
              <a:rPr lang="en-ZA" altLang="en-US" sz="2400" dirty="0"/>
              <a:t>Clients</a:t>
            </a:r>
          </a:p>
          <a:p>
            <a:pPr lvl="1">
              <a:buFont typeface="Wingdings" panose="05000000000000000000" pitchFamily="2" charset="2"/>
              <a:buChar char="§"/>
            </a:pPr>
            <a:r>
              <a:rPr lang="en-ZA" altLang="en-US" sz="2400" dirty="0"/>
              <a:t>Group Structure</a:t>
            </a:r>
          </a:p>
          <a:p>
            <a:pPr lvl="1">
              <a:buFont typeface="Wingdings" panose="05000000000000000000" pitchFamily="2" charset="2"/>
              <a:buChar char="§"/>
            </a:pPr>
            <a:r>
              <a:rPr lang="en-ZA" sz="2400" dirty="0"/>
              <a:t>Core Competencies</a:t>
            </a:r>
          </a:p>
          <a:p>
            <a:pPr lvl="1">
              <a:buFont typeface="Wingdings" panose="05000000000000000000" pitchFamily="2" charset="2"/>
              <a:buChar char="§"/>
            </a:pPr>
            <a:r>
              <a:rPr lang="en-ZA" sz="2400" dirty="0"/>
              <a:t>Licenses</a:t>
            </a:r>
          </a:p>
          <a:p>
            <a:pPr lvl="1">
              <a:buFont typeface="Wingdings" panose="05000000000000000000" pitchFamily="2" charset="2"/>
              <a:buChar char="§"/>
            </a:pPr>
            <a:r>
              <a:rPr lang="en-ZA" sz="2400" dirty="0"/>
              <a:t>Systems</a:t>
            </a:r>
          </a:p>
          <a:p>
            <a:pPr lvl="1">
              <a:buFont typeface="Wingdings" panose="05000000000000000000" pitchFamily="2" charset="2"/>
              <a:buChar char="§"/>
            </a:pPr>
            <a:r>
              <a:rPr lang="en-ZA" sz="2400" dirty="0"/>
              <a:t>Web Applications</a:t>
            </a:r>
          </a:p>
        </p:txBody>
      </p:sp>
      <p:sp>
        <p:nvSpPr>
          <p:cNvPr id="3" name="Title 2"/>
          <p:cNvSpPr>
            <a:spLocks noGrp="1"/>
          </p:cNvSpPr>
          <p:nvPr>
            <p:ph type="title"/>
          </p:nvPr>
        </p:nvSpPr>
        <p:spPr/>
        <p:txBody>
          <a:bodyPr/>
          <a:lstStyle/>
          <a:p>
            <a:r>
              <a:rPr lang="en-ZA" dirty="0"/>
              <a:t>Agenda</a:t>
            </a:r>
          </a:p>
        </p:txBody>
      </p:sp>
    </p:spTree>
    <p:extLst>
      <p:ext uri="{BB962C8B-B14F-4D97-AF65-F5344CB8AC3E}">
        <p14:creationId xmlns:p14="http://schemas.microsoft.com/office/powerpoint/2010/main" val="337900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903617"/>
          </a:xfrm>
        </p:spPr>
        <p:txBody>
          <a:bodyPr>
            <a:normAutofit fontScale="92500" lnSpcReduction="10000"/>
          </a:bodyPr>
          <a:lstStyle/>
          <a:p>
            <a:pPr marL="0" indent="0">
              <a:buNone/>
            </a:pPr>
            <a:r>
              <a:rPr lang="en-ZA" sz="1600" dirty="0"/>
              <a:t>Automated Outsourcing Services [AOS] is an independent 3rd party fund administration, financial services and technology company with operations in South Africa, Guernsey and Mauritius. </a:t>
            </a:r>
            <a:r>
              <a:rPr lang="en-US" sz="1600" dirty="0"/>
              <a:t>The company has the capabilities and licensing to hold and administer local and offshore collective investment schemes, exchange traded products, and local and offshore structured products as well as other retirement and investment products. </a:t>
            </a:r>
            <a:r>
              <a:rPr lang="en-ZA" sz="1600" dirty="0"/>
              <a:t>AOS provides customised fund administration, business, and technology solutions to the financial services sector via various outsource models, specialised technology, methodologies, and highly skilled employees.</a:t>
            </a:r>
          </a:p>
          <a:p>
            <a:pPr algn="just"/>
            <a:endParaRPr lang="en-ZA" altLang="en-US" sz="1900" dirty="0"/>
          </a:p>
          <a:p>
            <a:pPr lvl="1">
              <a:buFont typeface="Wingdings" panose="05000000000000000000" pitchFamily="2" charset="2"/>
              <a:buChar char="§"/>
            </a:pPr>
            <a:r>
              <a:rPr lang="en-ZA" altLang="en-US" sz="1600" dirty="0"/>
              <a:t>Established in 1997</a:t>
            </a:r>
          </a:p>
          <a:p>
            <a:pPr lvl="1">
              <a:buFont typeface="Wingdings" panose="05000000000000000000" pitchFamily="2" charset="2"/>
              <a:buChar char="§"/>
            </a:pPr>
            <a:r>
              <a:rPr lang="en-ZA" sz="1600" dirty="0">
                <a:effectLst/>
                <a:ea typeface="Calibri" panose="020F0502020204030204" pitchFamily="34" charset="0"/>
              </a:rPr>
              <a:t>ISO/IEC 27001:2013 – Information Security Management System </a:t>
            </a:r>
          </a:p>
          <a:p>
            <a:pPr lvl="1">
              <a:buFont typeface="Wingdings" panose="05000000000000000000" pitchFamily="2" charset="2"/>
              <a:buChar char="§"/>
            </a:pPr>
            <a:r>
              <a:rPr lang="en-ZA" sz="1600" dirty="0">
                <a:effectLst/>
                <a:ea typeface="Calibri" panose="020F0502020204030204" pitchFamily="34" charset="0"/>
              </a:rPr>
              <a:t>ISO 9001:2015 – Quality Management System</a:t>
            </a:r>
          </a:p>
          <a:p>
            <a:pPr lvl="1">
              <a:buFont typeface="Wingdings" panose="05000000000000000000" pitchFamily="2" charset="2"/>
              <a:buChar char="§"/>
            </a:pPr>
            <a:r>
              <a:rPr lang="en-ZA" altLang="en-US" sz="1600" dirty="0"/>
              <a:t>Assets Under Administration – R45 billion </a:t>
            </a:r>
          </a:p>
          <a:p>
            <a:pPr lvl="1">
              <a:buFont typeface="Wingdings" panose="05000000000000000000" pitchFamily="2" charset="2"/>
              <a:buChar char="§"/>
            </a:pPr>
            <a:r>
              <a:rPr lang="en-ZA" altLang="en-US" sz="1600" dirty="0"/>
              <a:t>25 Institutional Clients</a:t>
            </a:r>
          </a:p>
          <a:p>
            <a:pPr lvl="1">
              <a:buFont typeface="Wingdings" panose="05000000000000000000" pitchFamily="2" charset="2"/>
              <a:buChar char="§"/>
            </a:pPr>
            <a:r>
              <a:rPr lang="en-ZA" altLang="en-US" sz="1600" dirty="0"/>
              <a:t>Administer over 350 Retail &amp; Institutional Funds/Products</a:t>
            </a:r>
          </a:p>
          <a:p>
            <a:pPr lvl="1">
              <a:buFont typeface="Wingdings" panose="05000000000000000000" pitchFamily="2" charset="2"/>
              <a:buChar char="§"/>
            </a:pPr>
            <a:r>
              <a:rPr lang="en-ZA" altLang="en-US" sz="1600" dirty="0"/>
              <a:t>Administer over 500,000 Client Records</a:t>
            </a:r>
          </a:p>
          <a:p>
            <a:pPr marL="457200" lvl="1" indent="0">
              <a:buNone/>
            </a:pPr>
            <a:r>
              <a:rPr lang="en-ZA" altLang="en-US" sz="1600" dirty="0"/>
              <a:t> </a:t>
            </a:r>
            <a:endParaRPr lang="en-ZA" dirty="0"/>
          </a:p>
        </p:txBody>
      </p:sp>
      <p:sp>
        <p:nvSpPr>
          <p:cNvPr id="3" name="Title 2"/>
          <p:cNvSpPr>
            <a:spLocks noGrp="1"/>
          </p:cNvSpPr>
          <p:nvPr>
            <p:ph type="title"/>
          </p:nvPr>
        </p:nvSpPr>
        <p:spPr/>
        <p:txBody>
          <a:bodyPr/>
          <a:lstStyle/>
          <a:p>
            <a:r>
              <a:rPr lang="en-ZA" dirty="0"/>
              <a:t>Credentials</a:t>
            </a:r>
          </a:p>
        </p:txBody>
      </p:sp>
    </p:spTree>
    <p:extLst>
      <p:ext uri="{BB962C8B-B14F-4D97-AF65-F5344CB8AC3E}">
        <p14:creationId xmlns:p14="http://schemas.microsoft.com/office/powerpoint/2010/main" val="298653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a:t>Business Jurisdictions</a:t>
            </a:r>
          </a:p>
        </p:txBody>
      </p:sp>
      <p:grpSp>
        <p:nvGrpSpPr>
          <p:cNvPr id="9" name="Group 8"/>
          <p:cNvGrpSpPr/>
          <p:nvPr/>
        </p:nvGrpSpPr>
        <p:grpSpPr>
          <a:xfrm>
            <a:off x="457200" y="1820088"/>
            <a:ext cx="8229600" cy="3577590"/>
            <a:chOff x="457200" y="1711231"/>
            <a:chExt cx="8229600" cy="3577590"/>
          </a:xfrm>
        </p:grpSpPr>
        <p:pic>
          <p:nvPicPr>
            <p:cNvPr id="4" name="Picture 2" descr="Global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11231"/>
              <a:ext cx="8229600" cy="357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5"/>
            <p:cNvSpPr>
              <a:spLocks noChangeArrowheads="1"/>
            </p:cNvSpPr>
            <p:nvPr/>
          </p:nvSpPr>
          <p:spPr bwMode="auto">
            <a:xfrm>
              <a:off x="3717662" y="4751080"/>
              <a:ext cx="863600" cy="431800"/>
            </a:xfrm>
            <a:prstGeom prst="wedgeRectCallout">
              <a:avLst>
                <a:gd name="adj1" fmla="val 77511"/>
                <a:gd name="adj2" fmla="val -78836"/>
              </a:avLst>
            </a:prstGeom>
            <a:solidFill>
              <a:srgbClr val="D0DE41"/>
            </a:solidFill>
            <a:ln w="9525">
              <a:noFill/>
              <a:miter lim="800000"/>
              <a:headEnd/>
              <a:tailEnd/>
            </a:ln>
          </p:spPr>
          <p:txBody>
            <a:bodyP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ZA" altLang="en-US" sz="1000" dirty="0">
                  <a:solidFill>
                    <a:schemeClr val="tx1"/>
                  </a:solidFill>
                  <a:latin typeface="+mn-lt"/>
                </a:rPr>
                <a:t>AOS</a:t>
              </a:r>
            </a:p>
            <a:p>
              <a:pPr algn="ctr" eaLnBrk="1" hangingPunct="1">
                <a:spcBef>
                  <a:spcPct val="0"/>
                </a:spcBef>
                <a:buFontTx/>
                <a:buNone/>
              </a:pPr>
              <a:r>
                <a:rPr lang="en-ZA" altLang="en-US" sz="1000" dirty="0">
                  <a:solidFill>
                    <a:schemeClr val="tx1"/>
                  </a:solidFill>
                  <a:latin typeface="+mn-lt"/>
                </a:rPr>
                <a:t>South Africa</a:t>
              </a:r>
              <a:endParaRPr lang="en-US" altLang="en-US" sz="1000" dirty="0">
                <a:solidFill>
                  <a:schemeClr val="tx1"/>
                </a:solidFill>
                <a:latin typeface="+mn-lt"/>
              </a:endParaRPr>
            </a:p>
          </p:txBody>
        </p:sp>
        <p:sp>
          <p:nvSpPr>
            <p:cNvPr id="7" name="AutoShape 6"/>
            <p:cNvSpPr>
              <a:spLocks noChangeArrowheads="1"/>
            </p:cNvSpPr>
            <p:nvPr/>
          </p:nvSpPr>
          <p:spPr bwMode="auto">
            <a:xfrm>
              <a:off x="5672388" y="4535180"/>
              <a:ext cx="792163" cy="431800"/>
            </a:xfrm>
            <a:prstGeom prst="wedgeRectCallout">
              <a:avLst>
                <a:gd name="adj1" fmla="val -81264"/>
                <a:gd name="adj2" fmla="val -103676"/>
              </a:avLst>
            </a:prstGeom>
            <a:solidFill>
              <a:srgbClr val="D0DE41"/>
            </a:solidFill>
            <a:ln w="9525">
              <a:noFill/>
              <a:miter lim="800000"/>
              <a:headEnd/>
              <a:tailEnd/>
            </a:ln>
          </p:spPr>
          <p:txBody>
            <a:bodyP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ZA" altLang="en-US" sz="1000" dirty="0">
                  <a:solidFill>
                    <a:schemeClr val="tx1"/>
                  </a:solidFill>
                  <a:latin typeface="+mn-lt"/>
                </a:rPr>
                <a:t>NABLA</a:t>
              </a:r>
            </a:p>
            <a:p>
              <a:pPr algn="ctr" eaLnBrk="1" hangingPunct="1">
                <a:spcBef>
                  <a:spcPct val="0"/>
                </a:spcBef>
                <a:buFontTx/>
                <a:buNone/>
              </a:pPr>
              <a:r>
                <a:rPr lang="en-ZA" altLang="en-US" sz="1000" dirty="0">
                  <a:solidFill>
                    <a:schemeClr val="tx1"/>
                  </a:solidFill>
                  <a:latin typeface="+mn-lt"/>
                </a:rPr>
                <a:t>Mauritius</a:t>
              </a:r>
              <a:endParaRPr lang="en-US" altLang="en-US" sz="1000" dirty="0">
                <a:solidFill>
                  <a:schemeClr val="tx1"/>
                </a:solidFill>
                <a:latin typeface="+mn-lt"/>
              </a:endParaRPr>
            </a:p>
          </p:txBody>
        </p:sp>
        <p:sp>
          <p:nvSpPr>
            <p:cNvPr id="8" name="AutoShape 4"/>
            <p:cNvSpPr>
              <a:spLocks noChangeArrowheads="1"/>
            </p:cNvSpPr>
            <p:nvPr/>
          </p:nvSpPr>
          <p:spPr bwMode="auto">
            <a:xfrm>
              <a:off x="2960424" y="3096105"/>
              <a:ext cx="863600" cy="433387"/>
            </a:xfrm>
            <a:prstGeom prst="wedgeRectCallout">
              <a:avLst>
                <a:gd name="adj1" fmla="val 96271"/>
                <a:gd name="adj2" fmla="val -70932"/>
              </a:avLst>
            </a:prstGeom>
            <a:solidFill>
              <a:srgbClr val="D0DE41"/>
            </a:solidFill>
            <a:ln w="9525">
              <a:noFill/>
              <a:miter lim="800000"/>
              <a:headEnd/>
              <a:tailEnd/>
            </a:ln>
          </p:spPr>
          <p:txBody>
            <a:bodyP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ZA" altLang="en-US" sz="1000" dirty="0">
                  <a:solidFill>
                    <a:schemeClr val="tx1"/>
                  </a:solidFill>
                  <a:latin typeface="+mn-lt"/>
                </a:rPr>
                <a:t>GIMCL</a:t>
              </a:r>
            </a:p>
            <a:p>
              <a:pPr algn="ctr" eaLnBrk="1" hangingPunct="1">
                <a:spcBef>
                  <a:spcPct val="0"/>
                </a:spcBef>
                <a:buFontTx/>
                <a:buNone/>
              </a:pPr>
              <a:r>
                <a:rPr lang="en-ZA" altLang="en-US" sz="1000" dirty="0">
                  <a:solidFill>
                    <a:schemeClr val="tx1"/>
                  </a:solidFill>
                  <a:latin typeface="+mn-lt"/>
                </a:rPr>
                <a:t>Guernsey</a:t>
              </a:r>
              <a:endParaRPr lang="en-US" altLang="en-US" sz="1000" dirty="0">
                <a:solidFill>
                  <a:schemeClr val="tx1"/>
                </a:solidFill>
                <a:latin typeface="+mn-lt"/>
              </a:endParaRPr>
            </a:p>
          </p:txBody>
        </p:sp>
      </p:grpSp>
    </p:spTree>
    <p:extLst>
      <p:ext uri="{BB962C8B-B14F-4D97-AF65-F5344CB8AC3E}">
        <p14:creationId xmlns:p14="http://schemas.microsoft.com/office/powerpoint/2010/main" val="309570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1" name="Picture 43" descr="Deloitte extends job offers to 11 'market-ready' students in MGT 4970 ·  Clemson News">
            <a:extLst>
              <a:ext uri="{FF2B5EF4-FFF2-40B4-BE49-F238E27FC236}">
                <a16:creationId xmlns:a16="http://schemas.microsoft.com/office/drawing/2014/main" id="{B310255A-C328-4569-9329-6D771C4E9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4567" y="1494960"/>
            <a:ext cx="2221363" cy="96373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7" descr="Hom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7074" y="3071240"/>
            <a:ext cx="1509726" cy="72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12" name="Picture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384460" y="1652556"/>
            <a:ext cx="1600432" cy="590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66694" y="4595351"/>
            <a:ext cx="2149979" cy="464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descr="http://platinumportfolios.com/wp-content/uploads/2015/05/logo.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32222" y="5283394"/>
            <a:ext cx="2625037" cy="63883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8"/>
          <a:stretch>
            <a:fillRect/>
          </a:stretch>
        </p:blipFill>
        <p:spPr>
          <a:xfrm>
            <a:off x="4828129" y="5187981"/>
            <a:ext cx="1656729" cy="936057"/>
          </a:xfrm>
          <a:prstGeom prst="rect">
            <a:avLst/>
          </a:prstGeom>
        </p:spPr>
      </p:pic>
      <p:pic>
        <p:nvPicPr>
          <p:cNvPr id="17" name="Picture 15" descr="Image result for heiden grimaud"/>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76082" y="5478564"/>
            <a:ext cx="2305575" cy="59022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8" descr="Image result for Cinnabar consulti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2963" y="4661732"/>
            <a:ext cx="2682281" cy="79016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a:blip r:embed="rId11"/>
          <a:stretch>
            <a:fillRect/>
          </a:stretch>
        </p:blipFill>
        <p:spPr>
          <a:xfrm>
            <a:off x="4805370" y="3108365"/>
            <a:ext cx="1899116" cy="731238"/>
          </a:xfrm>
          <a:prstGeom prst="rect">
            <a:avLst/>
          </a:prstGeom>
        </p:spPr>
      </p:pic>
      <p:pic>
        <p:nvPicPr>
          <p:cNvPr id="2079" name="Picture 31" descr="Image result for addabit logo">
            <a:extLst>
              <a:ext uri="{FF2B5EF4-FFF2-40B4-BE49-F238E27FC236}">
                <a16:creationId xmlns:a16="http://schemas.microsoft.com/office/drawing/2014/main" id="{32C04FAF-D7DE-46F3-929D-5398F15887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97869" y="3116758"/>
            <a:ext cx="1586234" cy="768465"/>
          </a:xfrm>
          <a:prstGeom prst="rect">
            <a:avLst/>
          </a:prstGeom>
          <a:noFill/>
          <a:extLst>
            <a:ext uri="{909E8E84-426E-40DD-AFC4-6F175D3DCCD1}">
              <a14:hiddenFill xmlns:a14="http://schemas.microsoft.com/office/drawing/2010/main">
                <a:solidFill>
                  <a:srgbClr val="FFFFFF"/>
                </a:solidFill>
              </a14:hiddenFill>
            </a:ext>
          </a:extLst>
        </p:spPr>
      </p:pic>
      <p:pic>
        <p:nvPicPr>
          <p:cNvPr id="2085" name="Picture 37" descr="Associates | Anchor Group">
            <a:extLst>
              <a:ext uri="{FF2B5EF4-FFF2-40B4-BE49-F238E27FC236}">
                <a16:creationId xmlns:a16="http://schemas.microsoft.com/office/drawing/2014/main" id="{0694406F-13A5-40CA-BACD-0E203D79AED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478" y="2115617"/>
            <a:ext cx="1973862" cy="1203081"/>
          </a:xfrm>
          <a:prstGeom prst="rect">
            <a:avLst/>
          </a:prstGeom>
          <a:noFill/>
          <a:extLst>
            <a:ext uri="{909E8E84-426E-40DD-AFC4-6F175D3DCCD1}">
              <a14:hiddenFill xmlns:a14="http://schemas.microsoft.com/office/drawing/2010/main">
                <a:solidFill>
                  <a:srgbClr val="FFFFFF"/>
                </a:solidFill>
              </a14:hiddenFill>
            </a:ext>
          </a:extLst>
        </p:spPr>
      </p:pic>
      <p:pic>
        <p:nvPicPr>
          <p:cNvPr id="2087" name="Picture 39" descr="Nest">
            <a:extLst>
              <a:ext uri="{FF2B5EF4-FFF2-40B4-BE49-F238E27FC236}">
                <a16:creationId xmlns:a16="http://schemas.microsoft.com/office/drawing/2014/main" id="{455FA55D-A634-4E2C-9E48-16913437A7E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54386" y="3099651"/>
            <a:ext cx="803265" cy="731484"/>
          </a:xfrm>
          <a:prstGeom prst="rect">
            <a:avLst/>
          </a:prstGeom>
          <a:noFill/>
          <a:extLst>
            <a:ext uri="{909E8E84-426E-40DD-AFC4-6F175D3DCCD1}">
              <a14:hiddenFill xmlns:a14="http://schemas.microsoft.com/office/drawing/2010/main">
                <a:solidFill>
                  <a:srgbClr val="FFFFFF"/>
                </a:solidFill>
              </a14:hiddenFill>
            </a:ext>
          </a:extLst>
        </p:spPr>
      </p:pic>
      <p:pic>
        <p:nvPicPr>
          <p:cNvPr id="2089" name="Picture 41" descr="Martello Jersey | Home">
            <a:extLst>
              <a:ext uri="{FF2B5EF4-FFF2-40B4-BE49-F238E27FC236}">
                <a16:creationId xmlns:a16="http://schemas.microsoft.com/office/drawing/2014/main" id="{85A3E687-9F7A-4BE1-B79E-E044C16A269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426274" y="2312418"/>
            <a:ext cx="2292066" cy="80434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E9D3A94A-E691-42BC-8C3B-A177BC929706}"/>
              </a:ext>
            </a:extLst>
          </p:cNvPr>
          <p:cNvPicPr>
            <a:picLocks noChangeAspect="1"/>
          </p:cNvPicPr>
          <p:nvPr/>
        </p:nvPicPr>
        <p:blipFill>
          <a:blip r:embed="rId16"/>
          <a:stretch>
            <a:fillRect/>
          </a:stretch>
        </p:blipFill>
        <p:spPr>
          <a:xfrm>
            <a:off x="3204080" y="4057876"/>
            <a:ext cx="2234222" cy="389237"/>
          </a:xfrm>
          <a:prstGeom prst="rect">
            <a:avLst/>
          </a:prstGeom>
        </p:spPr>
      </p:pic>
      <p:pic>
        <p:nvPicPr>
          <p:cNvPr id="1026" name="Picture 2" descr="Kleinwort Hambros's Competitors, Revenue, Number of Employees, Funding,  Acquisitions &amp; News - Owler Company Profile">
            <a:extLst>
              <a:ext uri="{FF2B5EF4-FFF2-40B4-BE49-F238E27FC236}">
                <a16:creationId xmlns:a16="http://schemas.microsoft.com/office/drawing/2014/main" id="{7A1CE636-62FE-42AB-9EB0-3B68B9528A10}"/>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86410" y="1591448"/>
            <a:ext cx="2199643" cy="682271"/>
          </a:xfrm>
          <a:prstGeom prst="rect">
            <a:avLst/>
          </a:prstGeom>
          <a:noFill/>
          <a:extLst>
            <a:ext uri="{909E8E84-426E-40DD-AFC4-6F175D3DCCD1}">
              <a14:hiddenFill xmlns:a14="http://schemas.microsoft.com/office/drawing/2010/main">
                <a:solidFill>
                  <a:srgbClr val="FFFFFF"/>
                </a:solidFill>
              </a14:hiddenFill>
            </a:ext>
          </a:extLst>
        </p:spPr>
      </p:pic>
      <p:pic>
        <p:nvPicPr>
          <p:cNvPr id="2093" name="Picture 45" descr="Community Growth Funds - Socially responsible investing.">
            <a:extLst>
              <a:ext uri="{FF2B5EF4-FFF2-40B4-BE49-F238E27FC236}">
                <a16:creationId xmlns:a16="http://schemas.microsoft.com/office/drawing/2014/main" id="{0D2611E1-F9B9-4F23-A2A4-102000829BB4}"/>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615944" y="3947372"/>
            <a:ext cx="1025303" cy="102530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NWAY International">
            <a:extLst>
              <a:ext uri="{FF2B5EF4-FFF2-40B4-BE49-F238E27FC236}">
                <a16:creationId xmlns:a16="http://schemas.microsoft.com/office/drawing/2014/main" id="{7FD31989-A28B-4E91-8E8D-375FAA3AE19A}"/>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90618" y="4031918"/>
            <a:ext cx="2493122" cy="5208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bsa Group Limited - Wikipedia">
            <a:extLst>
              <a:ext uri="{FF2B5EF4-FFF2-40B4-BE49-F238E27FC236}">
                <a16:creationId xmlns:a16="http://schemas.microsoft.com/office/drawing/2014/main" id="{202ECC06-BCD8-4989-B07B-F2D5E00F09A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02327" y="1530626"/>
            <a:ext cx="900589" cy="900589"/>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extLst>
              <a:ext uri="{FF2B5EF4-FFF2-40B4-BE49-F238E27FC236}">
                <a16:creationId xmlns:a16="http://schemas.microsoft.com/office/drawing/2014/main" id="{D47BF694-DC67-4AF0-BDDD-0F788456BFC9}"/>
              </a:ext>
            </a:extLst>
          </p:cNvPr>
          <p:cNvPicPr/>
          <p:nvPr/>
        </p:nvPicPr>
        <p:blipFill>
          <a:blip r:embed="rId21">
            <a:extLst>
              <a:ext uri="{28A0092B-C50C-407E-A947-70E740481C1C}">
                <a14:useLocalDpi xmlns:a14="http://schemas.microsoft.com/office/drawing/2010/main" val="0"/>
              </a:ext>
            </a:extLst>
          </a:blip>
          <a:srcRect/>
          <a:stretch>
            <a:fillRect/>
          </a:stretch>
        </p:blipFill>
        <p:spPr bwMode="auto">
          <a:xfrm>
            <a:off x="6631444" y="3880295"/>
            <a:ext cx="2349636" cy="541375"/>
          </a:xfrm>
          <a:prstGeom prst="rect">
            <a:avLst/>
          </a:prstGeom>
          <a:noFill/>
          <a:ln>
            <a:noFill/>
          </a:ln>
        </p:spPr>
      </p:pic>
      <p:sp>
        <p:nvSpPr>
          <p:cNvPr id="4" name="Title 3">
            <a:extLst>
              <a:ext uri="{FF2B5EF4-FFF2-40B4-BE49-F238E27FC236}">
                <a16:creationId xmlns:a16="http://schemas.microsoft.com/office/drawing/2014/main" id="{FD828620-8A37-4523-9E04-7DD5C08401C1}"/>
              </a:ext>
            </a:extLst>
          </p:cNvPr>
          <p:cNvSpPr>
            <a:spLocks noGrp="1"/>
          </p:cNvSpPr>
          <p:nvPr>
            <p:ph type="title"/>
          </p:nvPr>
        </p:nvSpPr>
        <p:spPr/>
        <p:txBody>
          <a:bodyPr/>
          <a:lstStyle/>
          <a:p>
            <a:r>
              <a:rPr lang="en-GB" dirty="0"/>
              <a:t>Clients</a:t>
            </a:r>
            <a:endParaRPr lang="en-ZA" dirty="0"/>
          </a:p>
        </p:txBody>
      </p:sp>
      <p:pic>
        <p:nvPicPr>
          <p:cNvPr id="1038" name="Picture 14" descr="Download SA's Smart &amp; Simple Investment App | Franc">
            <a:extLst>
              <a:ext uri="{FF2B5EF4-FFF2-40B4-BE49-F238E27FC236}">
                <a16:creationId xmlns:a16="http://schemas.microsoft.com/office/drawing/2014/main" id="{07F10653-60A5-4901-8B82-0D6DB8AC03C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56704" y="2229715"/>
            <a:ext cx="1663202" cy="71072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p:cNvPicPr>
            <a:picLocks noChangeAspect="1"/>
          </p:cNvPicPr>
          <p:nvPr/>
        </p:nvPicPr>
        <p:blipFill>
          <a:blip r:embed="rId23"/>
          <a:stretch>
            <a:fillRect/>
          </a:stretch>
        </p:blipFill>
        <p:spPr>
          <a:xfrm>
            <a:off x="882316" y="4635061"/>
            <a:ext cx="1509726" cy="883047"/>
          </a:xfrm>
          <a:prstGeom prst="rect">
            <a:avLst/>
          </a:prstGeom>
        </p:spPr>
      </p:pic>
      <p:pic>
        <p:nvPicPr>
          <p:cNvPr id="2" name="Picture 2" descr="Home - Freedom Asset Management Limited">
            <a:extLst>
              <a:ext uri="{FF2B5EF4-FFF2-40B4-BE49-F238E27FC236}">
                <a16:creationId xmlns:a16="http://schemas.microsoft.com/office/drawing/2014/main" id="{11EBF97E-1C5D-4622-18F9-49D4A6F33202}"/>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907670" y="5960537"/>
            <a:ext cx="2547578" cy="60235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8" descr="Graphical user interface, text, application&#10;&#10;Description automatically generated">
            <a:extLst>
              <a:ext uri="{FF2B5EF4-FFF2-40B4-BE49-F238E27FC236}">
                <a16:creationId xmlns:a16="http://schemas.microsoft.com/office/drawing/2014/main" id="{07E52F47-F703-654B-15D1-28C81B31D6B3}"/>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70181" y="3099357"/>
            <a:ext cx="803265" cy="803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Omnea | LinkedIn">
            <a:extLst>
              <a:ext uri="{FF2B5EF4-FFF2-40B4-BE49-F238E27FC236}">
                <a16:creationId xmlns:a16="http://schemas.microsoft.com/office/drawing/2014/main" id="{EEACE366-087D-8395-099B-0A44D99CABD0}"/>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107078" y="2222049"/>
            <a:ext cx="1905000" cy="768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3732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a:t>Group Structure</a:t>
            </a:r>
          </a:p>
        </p:txBody>
      </p:sp>
      <p:sp>
        <p:nvSpPr>
          <p:cNvPr id="6" name="Rectangle 5"/>
          <p:cNvSpPr>
            <a:spLocks noChangeArrowheads="1"/>
          </p:cNvSpPr>
          <p:nvPr/>
        </p:nvSpPr>
        <p:spPr bwMode="auto">
          <a:xfrm>
            <a:off x="2786306" y="1621433"/>
            <a:ext cx="2236050" cy="942273"/>
          </a:xfrm>
          <a:prstGeom prst="rect">
            <a:avLst/>
          </a:prstGeom>
          <a:solidFill>
            <a:srgbClr val="808080"/>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600" dirty="0">
                <a:solidFill>
                  <a:schemeClr val="bg1"/>
                </a:solidFill>
                <a:latin typeface="+mn-lt"/>
                <a:cs typeface="Arial" panose="020B0604020202020204" pitchFamily="34" charset="0"/>
              </a:rPr>
              <a:t>AOS Executive Directors </a:t>
            </a:r>
          </a:p>
        </p:txBody>
      </p:sp>
      <p:sp>
        <p:nvSpPr>
          <p:cNvPr id="7" name="Rectangle 6"/>
          <p:cNvSpPr>
            <a:spLocks noChangeArrowheads="1"/>
          </p:cNvSpPr>
          <p:nvPr/>
        </p:nvSpPr>
        <p:spPr bwMode="auto">
          <a:xfrm>
            <a:off x="471933" y="4577408"/>
            <a:ext cx="1417383" cy="924039"/>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200" b="1" dirty="0">
                <a:solidFill>
                  <a:schemeClr val="tx1"/>
                </a:solidFill>
                <a:latin typeface="+mn-lt"/>
                <a:cs typeface="Arial" panose="020B0604020202020204" pitchFamily="34" charset="0"/>
              </a:rPr>
              <a:t>Guernsey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International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Management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Company</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 Limited</a:t>
            </a:r>
          </a:p>
        </p:txBody>
      </p:sp>
      <p:sp>
        <p:nvSpPr>
          <p:cNvPr id="8" name="Rectangle 12"/>
          <p:cNvSpPr>
            <a:spLocks noChangeArrowheads="1"/>
          </p:cNvSpPr>
          <p:nvPr/>
        </p:nvSpPr>
        <p:spPr bwMode="auto">
          <a:xfrm>
            <a:off x="1980866" y="4582121"/>
            <a:ext cx="1011419" cy="924039"/>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200" b="1" dirty="0">
                <a:solidFill>
                  <a:schemeClr val="tx1"/>
                </a:solidFill>
                <a:latin typeface="+mn-lt"/>
                <a:cs typeface="Arial" panose="020B0604020202020204" pitchFamily="34" charset="0"/>
              </a:rPr>
              <a:t>Investors</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 Independent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Nominee</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 (Pty) Ltd</a:t>
            </a:r>
          </a:p>
        </p:txBody>
      </p:sp>
      <p:sp>
        <p:nvSpPr>
          <p:cNvPr id="10" name="Rectangle 12"/>
          <p:cNvSpPr>
            <a:spLocks noChangeArrowheads="1"/>
          </p:cNvSpPr>
          <p:nvPr/>
        </p:nvSpPr>
        <p:spPr bwMode="auto">
          <a:xfrm>
            <a:off x="5664490" y="4593111"/>
            <a:ext cx="1781339" cy="936624"/>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a:spcBef>
                <a:spcPct val="0"/>
              </a:spcBef>
              <a:buNone/>
            </a:pPr>
            <a:endParaRPr lang="en-US" altLang="en-US" sz="1200" b="1" dirty="0">
              <a:solidFill>
                <a:schemeClr val="tx1"/>
              </a:solidFill>
              <a:latin typeface="+mn-lt"/>
              <a:cs typeface="Arial" panose="020B0604020202020204" pitchFamily="34" charset="0"/>
            </a:endParaRPr>
          </a:p>
          <a:p>
            <a:pPr algn="ctr">
              <a:spcBef>
                <a:spcPct val="0"/>
              </a:spcBef>
              <a:buNone/>
            </a:pPr>
            <a:r>
              <a:rPr lang="en-US" altLang="en-US" sz="1200" b="1" dirty="0">
                <a:solidFill>
                  <a:schemeClr val="tx1"/>
                </a:solidFill>
                <a:latin typeface="+mn-lt"/>
                <a:cs typeface="Arial" panose="020B0604020202020204" pitchFamily="34" charset="0"/>
              </a:rPr>
              <a:t>Index Solutions</a:t>
            </a:r>
          </a:p>
          <a:p>
            <a:pPr algn="ctr">
              <a:spcBef>
                <a:spcPct val="0"/>
              </a:spcBef>
              <a:buNone/>
            </a:pPr>
            <a:r>
              <a:rPr lang="en-US" altLang="en-US" sz="1200" b="1" dirty="0">
                <a:solidFill>
                  <a:schemeClr val="tx1"/>
                </a:solidFill>
                <a:latin typeface="+mn-lt"/>
                <a:cs typeface="Arial" panose="020B0604020202020204" pitchFamily="34" charset="0"/>
                <a:hlinkClick r:id="rId2">
                  <a:extLst>
                    <a:ext uri="{A12FA001-AC4F-418D-AE19-62706E023703}">
                      <ahyp:hlinkClr xmlns:ahyp="http://schemas.microsoft.com/office/drawing/2018/hyperlinkcolor" val="tx"/>
                    </a:ext>
                  </a:extLst>
                </a:hlinkClick>
              </a:rPr>
              <a:t>www.indexsolutions.co.za</a:t>
            </a:r>
            <a:endParaRPr lang="en-US" altLang="en-US" sz="1200" b="1" dirty="0">
              <a:solidFill>
                <a:schemeClr val="tx1"/>
              </a:solidFill>
              <a:latin typeface="+mn-lt"/>
              <a:cs typeface="Arial" panose="020B0604020202020204" pitchFamily="34" charset="0"/>
            </a:endParaRPr>
          </a:p>
          <a:p>
            <a:pPr algn="ctr">
              <a:spcBef>
                <a:spcPct val="0"/>
              </a:spcBef>
              <a:buNone/>
            </a:pPr>
            <a:endParaRPr lang="en-US" altLang="en-US" sz="1200" b="1" dirty="0">
              <a:solidFill>
                <a:schemeClr val="tx1"/>
              </a:solidFill>
              <a:latin typeface="+mn-lt"/>
              <a:cs typeface="Arial" panose="020B0604020202020204" pitchFamily="34" charset="0"/>
            </a:endParaRPr>
          </a:p>
          <a:p>
            <a:pPr algn="ctr" eaLnBrk="1" hangingPunct="1">
              <a:spcBef>
                <a:spcPct val="0"/>
              </a:spcBef>
              <a:buFontTx/>
              <a:buNone/>
            </a:pPr>
            <a:endParaRPr lang="en-US" altLang="en-US" sz="1200" b="1" dirty="0">
              <a:solidFill>
                <a:schemeClr val="tx1"/>
              </a:solidFill>
              <a:latin typeface="+mn-lt"/>
              <a:cs typeface="Arial" panose="020B0604020202020204" pitchFamily="34" charset="0"/>
            </a:endParaRPr>
          </a:p>
        </p:txBody>
      </p:sp>
      <p:sp>
        <p:nvSpPr>
          <p:cNvPr id="11" name="Rectangle 12">
            <a:hlinkClick r:id="" action="ppaction://noaction"/>
          </p:cNvPr>
          <p:cNvSpPr>
            <a:spLocks noChangeArrowheads="1"/>
          </p:cNvSpPr>
          <p:nvPr/>
        </p:nvSpPr>
        <p:spPr bwMode="auto">
          <a:xfrm>
            <a:off x="7550053" y="3074505"/>
            <a:ext cx="1398159" cy="1099930"/>
          </a:xfrm>
          <a:prstGeom prst="rect">
            <a:avLst/>
          </a:prstGeom>
          <a:solidFill>
            <a:schemeClr val="accent4"/>
          </a:solidFill>
          <a:ln w="9525">
            <a:noFill/>
            <a:miter lim="800000"/>
            <a:headEnd/>
            <a:tailEnd/>
          </a:ln>
          <a:effectLst>
            <a:outerShdw dist="107763" dir="2700000" algn="ctr" rotWithShape="0">
              <a:schemeClr val="bg1">
                <a:lumMod val="65000"/>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defRPr/>
            </a:pPr>
            <a:r>
              <a:rPr lang="en-US" altLang="en-US" sz="1200" b="1" dirty="0">
                <a:solidFill>
                  <a:schemeClr val="bg1"/>
                </a:solidFill>
                <a:latin typeface="+mn-lt"/>
                <a:cs typeface="Arial" panose="020B0604020202020204" pitchFamily="34" charset="0"/>
              </a:rPr>
              <a:t>Itransact </a:t>
            </a:r>
          </a:p>
          <a:p>
            <a:pPr algn="ctr" eaLnBrk="1" hangingPunct="1">
              <a:spcBef>
                <a:spcPct val="0"/>
              </a:spcBef>
              <a:buFontTx/>
              <a:buNone/>
              <a:defRPr/>
            </a:pPr>
            <a:r>
              <a:rPr lang="en-US" altLang="en-US" sz="1200" b="1" dirty="0">
                <a:solidFill>
                  <a:schemeClr val="bg1"/>
                </a:solidFill>
                <a:latin typeface="+mn-lt"/>
                <a:cs typeface="Arial" panose="020B0604020202020204" pitchFamily="34" charset="0"/>
              </a:rPr>
              <a:t>Investment </a:t>
            </a:r>
          </a:p>
          <a:p>
            <a:pPr algn="ctr" eaLnBrk="1" hangingPunct="1">
              <a:spcBef>
                <a:spcPct val="0"/>
              </a:spcBef>
              <a:buFontTx/>
              <a:buNone/>
              <a:defRPr/>
            </a:pPr>
            <a:r>
              <a:rPr lang="en-US" altLang="en-US" sz="1200" b="1" dirty="0">
                <a:solidFill>
                  <a:schemeClr val="bg1"/>
                </a:solidFill>
                <a:latin typeface="+mn-lt"/>
                <a:cs typeface="Arial" panose="020B0604020202020204" pitchFamily="34" charset="0"/>
              </a:rPr>
              <a:t>Product </a:t>
            </a:r>
          </a:p>
          <a:p>
            <a:pPr algn="ctr" eaLnBrk="1" hangingPunct="1">
              <a:spcBef>
                <a:spcPct val="0"/>
              </a:spcBef>
              <a:buFontTx/>
              <a:buNone/>
              <a:defRPr/>
            </a:pPr>
            <a:r>
              <a:rPr lang="en-US" altLang="en-US" sz="1200" b="1" dirty="0">
                <a:solidFill>
                  <a:schemeClr val="bg1"/>
                </a:solidFill>
                <a:latin typeface="+mn-lt"/>
                <a:cs typeface="Arial" panose="020B0604020202020204" pitchFamily="34" charset="0"/>
              </a:rPr>
              <a:t>Platform</a:t>
            </a:r>
          </a:p>
          <a:p>
            <a:pPr algn="ctr" eaLnBrk="1" hangingPunct="1">
              <a:spcBef>
                <a:spcPct val="0"/>
              </a:spcBef>
              <a:buFontTx/>
              <a:buNone/>
              <a:defRPr/>
            </a:pPr>
            <a:r>
              <a:rPr lang="en-US" altLang="en-US" sz="1200" b="1" dirty="0">
                <a:solidFill>
                  <a:schemeClr val="bg1"/>
                </a:solidFill>
                <a:latin typeface="+mn-lt"/>
                <a:cs typeface="Arial" panose="020B0604020202020204" pitchFamily="34" charset="0"/>
                <a:hlinkClick r:id="rId3">
                  <a:extLst>
                    <a:ext uri="{A12FA001-AC4F-418D-AE19-62706E023703}">
                      <ahyp:hlinkClr xmlns:ahyp="http://schemas.microsoft.com/office/drawing/2018/hyperlinkcolor" val="tx"/>
                    </a:ext>
                  </a:extLst>
                </a:hlinkClick>
              </a:rPr>
              <a:t>www.itransact.co.za</a:t>
            </a:r>
            <a:endParaRPr lang="en-US" altLang="en-US" sz="1200" b="1" dirty="0">
              <a:solidFill>
                <a:schemeClr val="bg1"/>
              </a:solidFill>
              <a:latin typeface="+mn-lt"/>
              <a:cs typeface="Arial" panose="020B0604020202020204" pitchFamily="34" charset="0"/>
            </a:endParaRPr>
          </a:p>
          <a:p>
            <a:pPr algn="ctr" eaLnBrk="1" hangingPunct="1">
              <a:spcBef>
                <a:spcPct val="0"/>
              </a:spcBef>
              <a:buFontTx/>
              <a:buNone/>
              <a:defRPr/>
            </a:pPr>
            <a:endParaRPr lang="en-US" altLang="en-US" sz="1200" b="1" dirty="0">
              <a:solidFill>
                <a:srgbClr val="D0DE41"/>
              </a:solidFill>
              <a:latin typeface="+mn-lt"/>
              <a:cs typeface="Arial" panose="020B0604020202020204" pitchFamily="34" charset="0"/>
            </a:endParaRPr>
          </a:p>
        </p:txBody>
      </p:sp>
      <p:cxnSp>
        <p:nvCxnSpPr>
          <p:cNvPr id="13" name="Straight Arrow Connector 12"/>
          <p:cNvCxnSpPr>
            <a:stCxn id="6" idx="2"/>
          </p:cNvCxnSpPr>
          <p:nvPr/>
        </p:nvCxnSpPr>
        <p:spPr>
          <a:xfrm>
            <a:off x="3904331" y="2563706"/>
            <a:ext cx="0" cy="5585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p:cNvCxnSpPr>
          <p:nvPr/>
        </p:nvCxnSpPr>
        <p:spPr>
          <a:xfrm>
            <a:off x="2373104" y="4071349"/>
            <a:ext cx="0" cy="5217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p:cNvCxnSpPr>
          <p:nvPr/>
        </p:nvCxnSpPr>
        <p:spPr>
          <a:xfrm>
            <a:off x="3758817" y="4031596"/>
            <a:ext cx="0" cy="5505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p:cNvCxnSpPr>
          <p:nvPr/>
        </p:nvCxnSpPr>
        <p:spPr>
          <a:xfrm>
            <a:off x="5016478" y="4059943"/>
            <a:ext cx="0" cy="5246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2"/>
          <p:cNvSpPr>
            <a:spLocks noChangeArrowheads="1"/>
          </p:cNvSpPr>
          <p:nvPr/>
        </p:nvSpPr>
        <p:spPr bwMode="auto">
          <a:xfrm>
            <a:off x="4533448" y="4582120"/>
            <a:ext cx="1014084" cy="936624"/>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200" b="1" dirty="0">
                <a:solidFill>
                  <a:schemeClr val="tx1"/>
                </a:solidFill>
                <a:latin typeface="+mn-lt"/>
                <a:cs typeface="Arial" panose="020B0604020202020204" pitchFamily="34" charset="0"/>
              </a:rPr>
              <a:t>Itransact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Fund Managers</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(RF) (Pty) Ltd</a:t>
            </a:r>
          </a:p>
          <a:p>
            <a:pPr algn="ctr" eaLnBrk="1" hangingPunct="1">
              <a:spcBef>
                <a:spcPct val="0"/>
              </a:spcBef>
              <a:buFontTx/>
              <a:buNone/>
            </a:pPr>
            <a:endParaRPr lang="en-US" altLang="en-US" sz="1200" b="1" dirty="0">
              <a:solidFill>
                <a:schemeClr val="tx1"/>
              </a:solidFill>
              <a:latin typeface="+mn-lt"/>
              <a:cs typeface="Arial" panose="020B0604020202020204" pitchFamily="34" charset="0"/>
            </a:endParaRPr>
          </a:p>
        </p:txBody>
      </p:sp>
      <p:cxnSp>
        <p:nvCxnSpPr>
          <p:cNvPr id="20" name="Straight Arrow Connector 19"/>
          <p:cNvCxnSpPr/>
          <p:nvPr/>
        </p:nvCxnSpPr>
        <p:spPr>
          <a:xfrm>
            <a:off x="6441223" y="4049175"/>
            <a:ext cx="1" cy="5329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6"/>
          <p:cNvSpPr>
            <a:spLocks noChangeArrowheads="1"/>
          </p:cNvSpPr>
          <p:nvPr/>
        </p:nvSpPr>
        <p:spPr bwMode="auto">
          <a:xfrm>
            <a:off x="623821" y="3128478"/>
            <a:ext cx="6822008" cy="936625"/>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600" b="1" dirty="0">
                <a:solidFill>
                  <a:schemeClr val="tx1"/>
                </a:solidFill>
                <a:latin typeface="+mn-lt"/>
                <a:cs typeface="Arial" panose="020B0604020202020204" pitchFamily="34" charset="0"/>
              </a:rPr>
              <a:t>Automated Outsourcing Services</a:t>
            </a:r>
          </a:p>
          <a:p>
            <a:pPr algn="ctr" eaLnBrk="1" hangingPunct="1">
              <a:spcBef>
                <a:spcPct val="0"/>
              </a:spcBef>
              <a:buFontTx/>
              <a:buNone/>
            </a:pPr>
            <a:r>
              <a:rPr lang="en-US" altLang="en-US" sz="1600" b="1" dirty="0">
                <a:solidFill>
                  <a:schemeClr val="tx1"/>
                </a:solidFill>
                <a:latin typeface="+mn-lt"/>
                <a:cs typeface="Arial" panose="020B0604020202020204" pitchFamily="34" charset="0"/>
              </a:rPr>
              <a:t>(Pty) Ltd</a:t>
            </a:r>
          </a:p>
        </p:txBody>
      </p:sp>
      <p:cxnSp>
        <p:nvCxnSpPr>
          <p:cNvPr id="29" name="Straight Arrow Connector 28"/>
          <p:cNvCxnSpPr/>
          <p:nvPr/>
        </p:nvCxnSpPr>
        <p:spPr>
          <a:xfrm>
            <a:off x="1193047" y="4038246"/>
            <a:ext cx="1" cy="5329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a:spLocks noChangeArrowheads="1"/>
          </p:cNvSpPr>
          <p:nvPr/>
        </p:nvSpPr>
        <p:spPr bwMode="auto">
          <a:xfrm>
            <a:off x="3103654" y="4582120"/>
            <a:ext cx="1292002" cy="918735"/>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endParaRPr lang="en-US" altLang="en-US" sz="1200" b="1" dirty="0">
              <a:solidFill>
                <a:schemeClr val="tx1"/>
              </a:solidFill>
              <a:latin typeface="+mn-lt"/>
              <a:cs typeface="Arial" panose="020B0604020202020204" pitchFamily="34" charset="0"/>
            </a:endParaRPr>
          </a:p>
          <a:p>
            <a:pPr algn="ctr" eaLnBrk="1" hangingPunct="1">
              <a:spcBef>
                <a:spcPct val="0"/>
              </a:spcBef>
              <a:buFontTx/>
              <a:buNone/>
            </a:pPr>
            <a:r>
              <a:rPr lang="en-US" altLang="en-US" sz="1200" b="1" dirty="0" err="1">
                <a:solidFill>
                  <a:schemeClr val="tx1"/>
                </a:solidFill>
                <a:latin typeface="+mn-lt"/>
                <a:cs typeface="Arial" panose="020B0604020202020204" pitchFamily="34" charset="0"/>
              </a:rPr>
              <a:t>Nabla</a:t>
            </a:r>
            <a:r>
              <a:rPr lang="en-US" altLang="en-US" sz="1200" b="1" dirty="0">
                <a:solidFill>
                  <a:schemeClr val="tx1"/>
                </a:solidFill>
                <a:latin typeface="+mn-lt"/>
                <a:cs typeface="Arial" panose="020B0604020202020204" pitchFamily="34" charset="0"/>
              </a:rPr>
              <a:t>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Business Solutions</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Limited</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 (Mauritius)</a:t>
            </a:r>
          </a:p>
          <a:p>
            <a:pPr algn="ctr" eaLnBrk="1" hangingPunct="1">
              <a:spcBef>
                <a:spcPct val="0"/>
              </a:spcBef>
              <a:buFontTx/>
              <a:buNone/>
            </a:pPr>
            <a:endParaRPr lang="en-US" altLang="en-US" sz="1200" b="1" dirty="0">
              <a:solidFill>
                <a:schemeClr val="tx1"/>
              </a:solidFill>
              <a:latin typeface="+mn-lt"/>
              <a:cs typeface="Arial" panose="020B0604020202020204" pitchFamily="34" charset="0"/>
            </a:endParaRPr>
          </a:p>
        </p:txBody>
      </p:sp>
    </p:spTree>
    <p:extLst>
      <p:ext uri="{BB962C8B-B14F-4D97-AF65-F5344CB8AC3E}">
        <p14:creationId xmlns:p14="http://schemas.microsoft.com/office/powerpoint/2010/main" val="4026112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1">
              <a:lnSpc>
                <a:spcPct val="90000"/>
              </a:lnSpc>
              <a:buFont typeface="Arial" panose="020B0604020202020204" pitchFamily="34" charset="0"/>
              <a:buChar char="•"/>
            </a:pPr>
            <a:r>
              <a:rPr lang="en-ZA" altLang="en-US" sz="1600" dirty="0"/>
              <a:t>ETFs – Branded Investment Plan Product Platforms</a:t>
            </a:r>
          </a:p>
          <a:p>
            <a:pPr lvl="1">
              <a:lnSpc>
                <a:spcPct val="90000"/>
              </a:lnSpc>
              <a:buFont typeface="Arial" panose="020B0604020202020204" pitchFamily="34" charset="0"/>
              <a:buChar char="•"/>
            </a:pPr>
            <a:r>
              <a:rPr lang="en-ZA" altLang="en-US" sz="1600" dirty="0"/>
              <a:t>Securities Trading (Execution) </a:t>
            </a:r>
          </a:p>
          <a:p>
            <a:pPr lvl="1">
              <a:lnSpc>
                <a:spcPct val="90000"/>
              </a:lnSpc>
              <a:buFont typeface="Arial" panose="020B0604020202020204" pitchFamily="34" charset="0"/>
              <a:buChar char="•"/>
            </a:pPr>
            <a:r>
              <a:rPr lang="en-ZA" altLang="en-US" sz="1600" dirty="0"/>
              <a:t>CIS &amp; Hedge Funds</a:t>
            </a:r>
          </a:p>
          <a:p>
            <a:pPr lvl="1">
              <a:lnSpc>
                <a:spcPct val="90000"/>
              </a:lnSpc>
              <a:buFont typeface="Arial" panose="020B0604020202020204" pitchFamily="34" charset="0"/>
              <a:buChar char="•"/>
            </a:pPr>
            <a:r>
              <a:rPr lang="en-ZA" altLang="en-US" sz="1600" dirty="0"/>
              <a:t>Mutual Funds including PCCs</a:t>
            </a:r>
          </a:p>
          <a:p>
            <a:pPr lvl="1">
              <a:lnSpc>
                <a:spcPct val="90000"/>
              </a:lnSpc>
              <a:buFont typeface="Arial" panose="020B0604020202020204" pitchFamily="34" charset="0"/>
              <a:buChar char="•"/>
            </a:pPr>
            <a:r>
              <a:rPr lang="en-ZA" altLang="en-US" sz="1600" dirty="0"/>
              <a:t>Wrap Funds &amp; Life Portfolios</a:t>
            </a:r>
          </a:p>
          <a:p>
            <a:pPr lvl="1">
              <a:lnSpc>
                <a:spcPct val="90000"/>
              </a:lnSpc>
              <a:buFont typeface="Arial" panose="020B0604020202020204" pitchFamily="34" charset="0"/>
              <a:buChar char="•"/>
            </a:pPr>
            <a:r>
              <a:rPr lang="en-ZA" altLang="en-US" sz="1600" dirty="0"/>
              <a:t>Segregated Portfolio Admin</a:t>
            </a:r>
          </a:p>
          <a:p>
            <a:pPr lvl="1">
              <a:lnSpc>
                <a:spcPct val="90000"/>
              </a:lnSpc>
              <a:buFont typeface="Arial" panose="020B0604020202020204" pitchFamily="34" charset="0"/>
              <a:buChar char="•"/>
            </a:pPr>
            <a:r>
              <a:rPr lang="en-ZA" altLang="en-US" sz="1600" dirty="0"/>
              <a:t>Retail Pension Benefit Admin</a:t>
            </a:r>
          </a:p>
          <a:p>
            <a:pPr lvl="1">
              <a:lnSpc>
                <a:spcPct val="90000"/>
              </a:lnSpc>
              <a:buFont typeface="Arial" panose="020B0604020202020204" pitchFamily="34" charset="0"/>
              <a:buChar char="•"/>
            </a:pPr>
            <a:r>
              <a:rPr lang="en-ZA" altLang="en-US" sz="1600" dirty="0"/>
              <a:t>Investment Product Platform – ETF’s, ETN’s, ETF Portfolios, Retirement Annuity, Preservation Fund, Living Annuity, Unit Trusts</a:t>
            </a:r>
          </a:p>
          <a:p>
            <a:pPr lvl="1">
              <a:lnSpc>
                <a:spcPct val="90000"/>
              </a:lnSpc>
              <a:buFont typeface="Arial" panose="020B0604020202020204" pitchFamily="34" charset="0"/>
              <a:buChar char="•"/>
            </a:pPr>
            <a:r>
              <a:rPr lang="en-ZA" altLang="en-US" sz="1600" dirty="0"/>
              <a:t>Structured Products, Protected Funds , AMC, Endowment Policy</a:t>
            </a:r>
          </a:p>
          <a:p>
            <a:pPr lvl="1">
              <a:lnSpc>
                <a:spcPct val="90000"/>
              </a:lnSpc>
              <a:buFont typeface="Arial" panose="020B0604020202020204" pitchFamily="34" charset="0"/>
              <a:buChar char="•"/>
            </a:pPr>
            <a:r>
              <a:rPr lang="en-ZA" altLang="en-US" sz="1600" dirty="0"/>
              <a:t>White Labelling – PCCs, CISs, Robo Advisor, Platform Products</a:t>
            </a:r>
          </a:p>
          <a:p>
            <a:pPr lvl="1">
              <a:lnSpc>
                <a:spcPct val="90000"/>
              </a:lnSpc>
              <a:buFont typeface="Arial" panose="020B0604020202020204" pitchFamily="34" charset="0"/>
              <a:buChar char="•"/>
            </a:pPr>
            <a:r>
              <a:rPr lang="en-ZA" altLang="en-US" sz="1600" dirty="0"/>
              <a:t>Customer Interaction Centre and Reporting Platform</a:t>
            </a:r>
          </a:p>
          <a:p>
            <a:pPr lvl="1">
              <a:lnSpc>
                <a:spcPct val="90000"/>
              </a:lnSpc>
              <a:buFont typeface="Arial" panose="020B0604020202020204" pitchFamily="34" charset="0"/>
              <a:buChar char="•"/>
            </a:pPr>
            <a:r>
              <a:rPr lang="en-ZA" altLang="en-US" sz="1600" dirty="0"/>
              <a:t>Registry &amp; Nominee Services</a:t>
            </a:r>
          </a:p>
          <a:p>
            <a:pPr lvl="1">
              <a:lnSpc>
                <a:spcPct val="90000"/>
              </a:lnSpc>
              <a:buFont typeface="Arial" panose="020B0604020202020204" pitchFamily="34" charset="0"/>
              <a:buChar char="•"/>
            </a:pPr>
            <a:r>
              <a:rPr lang="en-ZA" altLang="en-US" sz="1600" dirty="0"/>
              <a:t>Low Cost Products / Payroll Deductions</a:t>
            </a:r>
          </a:p>
          <a:p>
            <a:pPr lvl="1">
              <a:lnSpc>
                <a:spcPct val="90000"/>
              </a:lnSpc>
              <a:buFont typeface="Arial" panose="020B0604020202020204" pitchFamily="34" charset="0"/>
              <a:buChar char="•"/>
            </a:pPr>
            <a:r>
              <a:rPr lang="en-ZA" altLang="en-US" sz="1600" dirty="0"/>
              <a:t>Asset Management – Index (Passive) Solutions, Segregated Retail and Institutional Portfolios</a:t>
            </a:r>
          </a:p>
        </p:txBody>
      </p:sp>
      <p:sp>
        <p:nvSpPr>
          <p:cNvPr id="3" name="Title 2"/>
          <p:cNvSpPr>
            <a:spLocks noGrp="1"/>
          </p:cNvSpPr>
          <p:nvPr>
            <p:ph type="title"/>
          </p:nvPr>
        </p:nvSpPr>
        <p:spPr/>
        <p:txBody>
          <a:bodyPr/>
          <a:lstStyle/>
          <a:p>
            <a:r>
              <a:rPr lang="en-ZA" dirty="0"/>
              <a:t>Core Competencies</a:t>
            </a:r>
          </a:p>
        </p:txBody>
      </p:sp>
    </p:spTree>
    <p:extLst>
      <p:ext uri="{BB962C8B-B14F-4D97-AF65-F5344CB8AC3E}">
        <p14:creationId xmlns:p14="http://schemas.microsoft.com/office/powerpoint/2010/main" val="2392032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911599"/>
          </a:xfrm>
        </p:spPr>
        <p:txBody>
          <a:bodyPr>
            <a:normAutofit fontScale="92500" lnSpcReduction="10000"/>
          </a:bodyPr>
          <a:lstStyle/>
          <a:p>
            <a:pPr marL="0" lvl="0" indent="0">
              <a:buNone/>
            </a:pPr>
            <a:r>
              <a:rPr lang="en-ZA" sz="1700" b="1" dirty="0"/>
              <a:t>AOS:</a:t>
            </a:r>
          </a:p>
          <a:p>
            <a:pPr lvl="0"/>
            <a:r>
              <a:rPr lang="en-ZA" sz="1700" dirty="0"/>
              <a:t>FAIS Category I FSP – Intermediary Services</a:t>
            </a:r>
          </a:p>
          <a:p>
            <a:pPr lvl="0"/>
            <a:r>
              <a:rPr lang="en-ZA" sz="1700" dirty="0"/>
              <a:t>FAIS Category III FSP – Administrative FSP</a:t>
            </a:r>
          </a:p>
          <a:p>
            <a:pPr lvl="0"/>
            <a:r>
              <a:rPr lang="en-ZA" sz="1700" dirty="0"/>
              <a:t>Collective Investment Schemes</a:t>
            </a:r>
          </a:p>
          <a:p>
            <a:pPr lvl="0"/>
            <a:r>
              <a:rPr lang="en-ZA" sz="1700" dirty="0"/>
              <a:t>Section 13B – Investment &amp; Benefit Administrator </a:t>
            </a:r>
          </a:p>
          <a:p>
            <a:pPr marL="0" lvl="0" indent="0">
              <a:buNone/>
            </a:pPr>
            <a:endParaRPr lang="en-ZA" sz="1700" b="1" dirty="0"/>
          </a:p>
          <a:p>
            <a:pPr marL="0" lvl="0" indent="0">
              <a:buNone/>
            </a:pPr>
            <a:r>
              <a:rPr lang="en-ZA" sz="1700" b="1" dirty="0"/>
              <a:t>100% owned subsidiaries:</a:t>
            </a:r>
          </a:p>
          <a:p>
            <a:pPr lvl="0"/>
            <a:r>
              <a:rPr lang="en-ZA" sz="1700" dirty="0"/>
              <a:t>Nominee Company (FSCA and </a:t>
            </a:r>
            <a:r>
              <a:rPr lang="en-ZA" sz="1700" dirty="0" err="1"/>
              <a:t>Strate</a:t>
            </a:r>
            <a:r>
              <a:rPr lang="en-ZA" sz="1700" dirty="0"/>
              <a:t> approved)</a:t>
            </a:r>
          </a:p>
          <a:p>
            <a:pPr lvl="0"/>
            <a:r>
              <a:rPr lang="en-ZA" sz="1700" dirty="0"/>
              <a:t>Offshore CIS Management Company</a:t>
            </a:r>
          </a:p>
          <a:p>
            <a:pPr lvl="0"/>
            <a:r>
              <a:rPr lang="en-ZA" sz="1700" dirty="0"/>
              <a:t>Offshore Protected Cell Company</a:t>
            </a:r>
          </a:p>
          <a:p>
            <a:pPr marL="0" lvl="0" indent="0">
              <a:buNone/>
            </a:pPr>
            <a:endParaRPr lang="en-ZA" sz="1700" b="1" dirty="0"/>
          </a:p>
          <a:p>
            <a:pPr marL="0" lvl="0" indent="0">
              <a:buNone/>
            </a:pPr>
            <a:r>
              <a:rPr lang="en-ZA" sz="1700" b="1" dirty="0"/>
              <a:t>Partially owned subsidiaries:</a:t>
            </a:r>
          </a:p>
          <a:p>
            <a:pPr lvl="0"/>
            <a:r>
              <a:rPr lang="en-ZA" sz="1700" dirty="0"/>
              <a:t>Local CIS Management Company</a:t>
            </a:r>
          </a:p>
          <a:p>
            <a:r>
              <a:rPr lang="en-ZA" sz="1700" dirty="0"/>
              <a:t>FAIS Category II FSP – Discretionary FSP</a:t>
            </a:r>
          </a:p>
          <a:p>
            <a:endParaRPr lang="en-ZA" dirty="0"/>
          </a:p>
        </p:txBody>
      </p:sp>
      <p:sp>
        <p:nvSpPr>
          <p:cNvPr id="3" name="Title 2"/>
          <p:cNvSpPr>
            <a:spLocks noGrp="1"/>
          </p:cNvSpPr>
          <p:nvPr>
            <p:ph type="title"/>
          </p:nvPr>
        </p:nvSpPr>
        <p:spPr/>
        <p:txBody>
          <a:bodyPr/>
          <a:lstStyle/>
          <a:p>
            <a:r>
              <a:rPr lang="en-ZA" dirty="0"/>
              <a:t>Licenses</a:t>
            </a:r>
          </a:p>
        </p:txBody>
      </p:sp>
    </p:spTree>
    <p:extLst>
      <p:ext uri="{BB962C8B-B14F-4D97-AF65-F5344CB8AC3E}">
        <p14:creationId xmlns:p14="http://schemas.microsoft.com/office/powerpoint/2010/main" val="3557721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16676"/>
            <a:ext cx="8229600" cy="3821975"/>
          </a:xfrm>
        </p:spPr>
        <p:txBody>
          <a:bodyPr>
            <a:normAutofit fontScale="25000" lnSpcReduction="20000"/>
          </a:bodyPr>
          <a:lstStyle/>
          <a:p>
            <a:pPr algn="just">
              <a:lnSpc>
                <a:spcPct val="90000"/>
              </a:lnSpc>
              <a:buNone/>
            </a:pPr>
            <a:r>
              <a:rPr lang="en-ZA" altLang="en-US" sz="6400" b="1" dirty="0"/>
              <a:t>PAXUS (ASSET)</a:t>
            </a:r>
          </a:p>
          <a:p>
            <a:pPr algn="just">
              <a:lnSpc>
                <a:spcPct val="90000"/>
              </a:lnSpc>
            </a:pPr>
            <a:r>
              <a:rPr lang="en-ZA" altLang="en-US" sz="6400" dirty="0"/>
              <a:t>PFS-PAXUS is an </a:t>
            </a:r>
            <a:r>
              <a:rPr lang="en-US" sz="6400" dirty="0"/>
              <a:t>internationally developed specialist fund accounting and fund administration system</a:t>
            </a:r>
            <a:r>
              <a:rPr lang="en-ZA" sz="6400" dirty="0"/>
              <a:t> used globally by fund administrators. It is a complete back-office fund accounting, portfolio valuation, fund pricing solution and shareholder recording keeping administrative solution on a single, fully integrated system</a:t>
            </a:r>
            <a:r>
              <a:rPr lang="en-ZA" altLang="en-US" sz="6400" dirty="0"/>
              <a:t>. Multi-series unit pricing, partnership allocation, administration fee calculation, management fee calculation, incentive fees, high watermarks, hurdle rates and equalisation are all supported. </a:t>
            </a:r>
            <a:endParaRPr lang="en-US" altLang="en-US" sz="6400" dirty="0"/>
          </a:p>
          <a:p>
            <a:pPr algn="just">
              <a:lnSpc>
                <a:spcPct val="90000"/>
              </a:lnSpc>
              <a:buNone/>
            </a:pPr>
            <a:endParaRPr lang="en-ZA" altLang="en-US" sz="6400" b="1" dirty="0"/>
          </a:p>
          <a:p>
            <a:pPr algn="just">
              <a:lnSpc>
                <a:spcPct val="90000"/>
              </a:lnSpc>
              <a:buNone/>
            </a:pPr>
            <a:r>
              <a:rPr lang="en-ZA" altLang="en-US" sz="6400" b="1" dirty="0">
                <a:sym typeface="Wingdings" panose="05000000000000000000" pitchFamily="2" charset="2"/>
              </a:rPr>
              <a:t>FINWORKS (LIABILITY)</a:t>
            </a:r>
            <a:endParaRPr lang="en-ZA" altLang="en-US" sz="6400" b="1" dirty="0"/>
          </a:p>
          <a:p>
            <a:pPr algn="just">
              <a:lnSpc>
                <a:spcPct val="90000"/>
              </a:lnSpc>
            </a:pPr>
            <a:r>
              <a:rPr lang="en-US" sz="6400" dirty="0">
                <a:effectLst/>
                <a:ea typeface="Calibri" panose="020F0502020204030204" pitchFamily="34" charset="0"/>
              </a:rPr>
              <a:t>The Finworks system is a fully hosted solution offered on a SaaS (software as a service) model where Finworks take care of all the supporting technology around the system, including hardware, security, hosting and other infrastructure requirements. The system is maintained and upgraded on an ongoing basis. Finworks can handle traditional CIS administration and has all the required product layers built in.</a:t>
            </a:r>
            <a:endParaRPr lang="en-ZA" sz="6400" dirty="0">
              <a:effectLst/>
              <a:ea typeface="Calibri" panose="020F0502020204030204" pitchFamily="34" charset="0"/>
            </a:endParaRPr>
          </a:p>
          <a:p>
            <a:pPr algn="just">
              <a:lnSpc>
                <a:spcPct val="90000"/>
              </a:lnSpc>
            </a:pPr>
            <a:endParaRPr lang="en-ZA" altLang="en-US" sz="6400" dirty="0"/>
          </a:p>
          <a:p>
            <a:pPr marL="0" indent="0" algn="just">
              <a:lnSpc>
                <a:spcPct val="90000"/>
              </a:lnSpc>
              <a:buNone/>
            </a:pPr>
            <a:r>
              <a:rPr lang="en-ZA" altLang="en-US" sz="6400" b="1" dirty="0"/>
              <a:t>INDEX SOLUTIONS ASSET &amp; PORTFOLIO MANAGEMENT SYSTEM</a:t>
            </a:r>
          </a:p>
          <a:p>
            <a:pPr algn="just">
              <a:lnSpc>
                <a:spcPct val="90000"/>
              </a:lnSpc>
            </a:pPr>
            <a:r>
              <a:rPr lang="en-ZA" altLang="en-US" sz="6400" dirty="0"/>
              <a:t>In house developed passive asset &amp; portfolio management system consisting of Mean Variance Optimisation and Data Analysis &amp; Visualisation services. Fully integrated rebalancing and reporting suite.</a:t>
            </a:r>
          </a:p>
          <a:p>
            <a:pPr algn="just">
              <a:lnSpc>
                <a:spcPct val="90000"/>
              </a:lnSpc>
            </a:pPr>
            <a:endParaRPr lang="en-US" altLang="en-US" sz="6400" dirty="0"/>
          </a:p>
          <a:p>
            <a:endParaRPr lang="en-ZA" dirty="0"/>
          </a:p>
        </p:txBody>
      </p:sp>
      <p:sp>
        <p:nvSpPr>
          <p:cNvPr id="3" name="Title 2"/>
          <p:cNvSpPr>
            <a:spLocks noGrp="1"/>
          </p:cNvSpPr>
          <p:nvPr>
            <p:ph type="title"/>
          </p:nvPr>
        </p:nvSpPr>
        <p:spPr/>
        <p:txBody>
          <a:bodyPr/>
          <a:lstStyle/>
          <a:p>
            <a:r>
              <a:rPr lang="en-ZA" dirty="0"/>
              <a:t>Systems</a:t>
            </a:r>
          </a:p>
        </p:txBody>
      </p:sp>
    </p:spTree>
    <p:extLst>
      <p:ext uri="{BB962C8B-B14F-4D97-AF65-F5344CB8AC3E}">
        <p14:creationId xmlns:p14="http://schemas.microsoft.com/office/powerpoint/2010/main" val="278793600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transact - Generic - v1.0">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Bree Th"/>
        <a:ea typeface=""/>
        <a:cs typeface=""/>
      </a:majorFont>
      <a:minorFont>
        <a:latin typeface="Bree T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25000" smtClean="0">
            <a:ln>
              <a:noFill/>
            </a:ln>
            <a:solidFill>
              <a:schemeClr val="tx1"/>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25000" smtClean="0">
            <a:ln>
              <a:noFill/>
            </a:ln>
            <a:solidFill>
              <a:schemeClr val="tx1"/>
            </a:solidFill>
            <a:effectLst/>
            <a:latin typeface="Century Gothic"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Itransact - Generic - v1.0">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Bree Th"/>
        <a:ea typeface=""/>
        <a:cs typeface=""/>
      </a:majorFont>
      <a:minorFont>
        <a:latin typeface="Bree T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25000" smtClean="0">
            <a:ln>
              <a:noFill/>
            </a:ln>
            <a:solidFill>
              <a:schemeClr val="tx1"/>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25000" smtClean="0">
            <a:ln>
              <a:noFill/>
            </a:ln>
            <a:solidFill>
              <a:schemeClr val="tx1"/>
            </a:solidFill>
            <a:effectLst/>
            <a:latin typeface="Century Gothic"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2073</TotalTime>
  <Words>622</Words>
  <Application>Microsoft Office PowerPoint</Application>
  <PresentationFormat>On-screen Show (4:3)</PresentationFormat>
  <Paragraphs>108</Paragraphs>
  <Slides>11</Slides>
  <Notes>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11</vt:i4>
      </vt:variant>
    </vt:vector>
  </HeadingPairs>
  <TitlesOfParts>
    <vt:vector size="20" baseType="lpstr">
      <vt:lpstr>Arial</vt:lpstr>
      <vt:lpstr>Bree Th</vt:lpstr>
      <vt:lpstr>Calibri</vt:lpstr>
      <vt:lpstr>Century Gothic</vt:lpstr>
      <vt:lpstr>Wingdings</vt:lpstr>
      <vt:lpstr>1_Office Theme</vt:lpstr>
      <vt:lpstr>Itransact - Generic - v1.0</vt:lpstr>
      <vt:lpstr>1_Itransact - Generic - v1.0</vt:lpstr>
      <vt:lpstr>Default Design</vt:lpstr>
      <vt:lpstr>Automated Outsourcing Services</vt:lpstr>
      <vt:lpstr>Agenda</vt:lpstr>
      <vt:lpstr>Credentials</vt:lpstr>
      <vt:lpstr>Business Jurisdictions</vt:lpstr>
      <vt:lpstr>Clients</vt:lpstr>
      <vt:lpstr>Group Structure</vt:lpstr>
      <vt:lpstr>Core Competencies</vt:lpstr>
      <vt:lpstr>Licenses</vt:lpstr>
      <vt:lpstr>Systems</vt:lpstr>
      <vt:lpstr>Web Applications</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 Bhoojedhun</dc:creator>
  <cp:lastModifiedBy>Mark Gill</cp:lastModifiedBy>
  <cp:revision>118</cp:revision>
  <dcterms:created xsi:type="dcterms:W3CDTF">2016-11-09T12:18:34Z</dcterms:created>
  <dcterms:modified xsi:type="dcterms:W3CDTF">2023-04-12T12:27:44Z</dcterms:modified>
</cp:coreProperties>
</file>